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Noto Sans KR" panose="020B0500000000000000" pitchFamily="34" charset="-128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4"/>
    <p:restoredTop sz="94653"/>
  </p:normalViewPr>
  <p:slideViewPr>
    <p:cSldViewPr snapToGrid="0">
      <p:cViewPr>
        <p:scale>
          <a:sx n="210" d="100"/>
          <a:sy n="210" d="100"/>
        </p:scale>
        <p:origin x="544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20bee1e0e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20bee1e0e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20bee1e0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720bee1e0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진입시 처음 나오는 페이지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기본적으로 로그인하여 사용하게 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팀은 예정대로 팀을 분리하여 사용할 경우 특정 기기로 제한하기 위해 필요하지만,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해당 서비스의 목적은 팀 구분 없이 가능한 효율적으로 세탁기를 사용하기 위한 것입니다.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20bee1e0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20bee1e0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마지막 사용자 정보 : 이전 사용자의 세탁물 때문에 민망한 상황이 생길 수 있어 주의하라는 의미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 버튼 -&gt; alert창 -&gt; 사용중으로 상태 변경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내가 사용중인 기계는 색깔 다르게? 테두리 색 추가?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DB: 4대의 기기 ID, username, start_time, 유저 데이터, 이용 가능 여부 True/False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→ 데이터 베이스에는 4대의 기기만 등록되어 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각 기기에는 사용자 정보가 함께 기록됩니다.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이를 통해 현재 사용자 혹은 마지막 사용자의 정보를 확인 가능합니다.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 버튼을 누르면 해당 기기를 찾고(findOne) 로그인한 정보와 현재 시간으로 정보를 업데이트(updateOne) 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이용 가능 여부가 True일 때 로그인한 사용자는 세탁기를 예약할 수 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 버튼이 눌린 기기는 이용 가능 여부가 False 상태가 되며,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 종료를 누르거나 마지막 사용버튼을 누르고 nn분이 지나면 자동으로 True로 변경됩니다.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720bee1e0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720bee1e0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사용 중인 기계를 선택할 때 두 가지 경우가 있음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1) 그 기계를 사용중인 유저일 때 : 나의 정보와 함께 사용 종료 버튼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2) 사용하고 있지 않는 유저일 때 : 사용자 정보만 팝업창에 제시 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ko">
                <a:solidFill>
                  <a:schemeClr val="dk1"/>
                </a:solidFill>
              </a:rPr>
              <a:t>이유 : 시스템 상에서는 사용중이지만 실제로는 완료된 세탁물을 발견하면 연락을 취할 수 있는 수단이 될 수 있음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이용 가능 여부가 False일 때는 마지막 사용자 정보만 확인할 수 있고, 마지막 사용자가 로그인한 사용자와 일치하면 사용 종료 버튼이 표시됩니다.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76cf9074b2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76cf9074b2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추가된 기능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72144a1b9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72144a1b9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추가된 기능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76cf9074b2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76cf9074b2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76cf9074b2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76cf9074b2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9" name="Google Shape;9;p1"/>
          <p:cNvGrpSpPr/>
          <p:nvPr/>
        </p:nvGrpSpPr>
        <p:grpSpPr>
          <a:xfrm>
            <a:off x="-909400" y="-440025"/>
            <a:ext cx="10766675" cy="6095226"/>
            <a:chOff x="-909400" y="-440025"/>
            <a:chExt cx="10766675" cy="6095226"/>
          </a:xfrm>
        </p:grpSpPr>
        <p:pic>
          <p:nvPicPr>
            <p:cNvPr id="10" name="Google Shape;10;p1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-909400" y="-440025"/>
              <a:ext cx="10766675" cy="60952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1"/>
            <p:cNvSpPr/>
            <p:nvPr/>
          </p:nvSpPr>
          <p:spPr>
            <a:xfrm>
              <a:off x="-381350" y="-97775"/>
              <a:ext cx="9602400" cy="5319600"/>
            </a:xfrm>
            <a:prstGeom prst="rect">
              <a:avLst/>
            </a:prstGeom>
            <a:solidFill>
              <a:srgbClr val="000000">
                <a:alpha val="843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laundry-jungle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0" y="1557550"/>
            <a:ext cx="8520600" cy="9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 ExtraBold"/>
                <a:sym typeface="NanumGothic ExtraBold"/>
              </a:rPr>
              <a:t>런드리</a:t>
            </a:r>
            <a:r>
              <a:rPr lang="ko" b="1" dirty="0">
                <a:latin typeface="Noto Sans KR" panose="020B0500000000000000" pitchFamily="34" charset="-128"/>
                <a:ea typeface="Noto Sans KR" panose="020B0500000000000000" pitchFamily="34" charset="-128"/>
                <a:cs typeface="NanumGothic ExtraBold"/>
                <a:sym typeface="NanumGothic ExtraBold"/>
              </a:rPr>
              <a:t> </a:t>
            </a: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 ExtraBold"/>
                <a:sym typeface="NanumGothic ExtraBold"/>
              </a:rPr>
              <a:t>정글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anumGothic ExtraBold"/>
              <a:sym typeface="NanumGothic ExtraBold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2542750"/>
            <a:ext cx="8520600" cy="503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highlight>
                  <a:schemeClr val="lt1"/>
                </a:highlight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rPr>
              <a:t>정글 내 세탁실 사용 상태 확인 및 알림 서비스</a:t>
            </a:r>
            <a:r>
              <a:rPr lang="ko" sz="1800" b="1" dirty="0"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rPr>
              <a:t> </a:t>
            </a:r>
            <a:endParaRPr sz="1200" b="1" dirty="0">
              <a:latin typeface="Noto Sans KR" panose="020B0500000000000000" pitchFamily="34" charset="-128"/>
              <a:ea typeface="Noto Sans KR" panose="020B0500000000000000" pitchFamily="34" charset="-128"/>
              <a:cs typeface="NanumGothic"/>
              <a:sym typeface="Nanum Gothic"/>
            </a:endParaRPr>
          </a:p>
        </p:txBody>
      </p:sp>
      <p:grpSp>
        <p:nvGrpSpPr>
          <p:cNvPr id="59" name="Google Shape;59;p13"/>
          <p:cNvGrpSpPr/>
          <p:nvPr/>
        </p:nvGrpSpPr>
        <p:grpSpPr>
          <a:xfrm>
            <a:off x="2638578" y="3088125"/>
            <a:ext cx="3866845" cy="414699"/>
            <a:chOff x="2506630" y="3223000"/>
            <a:chExt cx="3866845" cy="414699"/>
          </a:xfrm>
        </p:grpSpPr>
        <p:pic>
          <p:nvPicPr>
            <p:cNvPr id="60" name="Google Shape;60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06630" y="3273575"/>
              <a:ext cx="283750" cy="283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" name="Google Shape;61;p13"/>
            <p:cNvSpPr txBox="1"/>
            <p:nvPr/>
          </p:nvSpPr>
          <p:spPr>
            <a:xfrm>
              <a:off x="2579975" y="3223000"/>
              <a:ext cx="3793500" cy="414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1300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anumGothic"/>
                  <a:sym typeface="Nanum Gothic"/>
                </a:rPr>
                <a:t>Team Laundry-jungle (손창한, 염혜지, 이현홍)</a:t>
              </a:r>
              <a:endParaRPr sz="1300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 ExtraBold"/>
                <a:sym typeface="NanumGothic ExtraBold"/>
              </a:rPr>
              <a:t>기획 의도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620100" y="1076275"/>
            <a:ext cx="4005300" cy="8109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rPr>
              <a:t>세탁 정글에서 살아남을 수 있을까…</a:t>
            </a:r>
            <a:r>
              <a:rPr lang="ko" sz="1700" b="1" dirty="0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rPr>
              <a:t>🧐</a:t>
            </a:r>
            <a:r>
              <a:rPr lang="ko"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anumGothic"/>
                <a:sym typeface="Nanum Gothic"/>
              </a:rPr>
              <a:t>?</a:t>
            </a:r>
            <a:endParaRPr b="1" dirty="0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anumGothic"/>
              <a:sym typeface="Nanum Gothic"/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695400" y="1605700"/>
            <a:ext cx="3412800" cy="2593239"/>
            <a:chOff x="924000" y="1681900"/>
            <a:chExt cx="3412800" cy="2593239"/>
          </a:xfrm>
        </p:grpSpPr>
        <p:grpSp>
          <p:nvGrpSpPr>
            <p:cNvPr id="69" name="Google Shape;69;p14"/>
            <p:cNvGrpSpPr/>
            <p:nvPr/>
          </p:nvGrpSpPr>
          <p:grpSpPr>
            <a:xfrm>
              <a:off x="924000" y="1681900"/>
              <a:ext cx="3412800" cy="692439"/>
              <a:chOff x="889825" y="1681900"/>
              <a:chExt cx="3412800" cy="692439"/>
            </a:xfrm>
          </p:grpSpPr>
          <p:sp>
            <p:nvSpPr>
              <p:cNvPr id="70" name="Google Shape;70;p14"/>
              <p:cNvSpPr/>
              <p:nvPr/>
            </p:nvSpPr>
            <p:spPr>
              <a:xfrm>
                <a:off x="889825" y="1681900"/>
                <a:ext cx="3412800" cy="461700"/>
              </a:xfrm>
              <a:prstGeom prst="roundRect">
                <a:avLst>
                  <a:gd name="adj" fmla="val 675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71" name="Google Shape;71;p14"/>
              <p:cNvSpPr txBox="1"/>
              <p:nvPr/>
            </p:nvSpPr>
            <p:spPr>
              <a:xfrm>
                <a:off x="889825" y="1712650"/>
                <a:ext cx="3412800" cy="6616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ko" dirty="0">
                    <a:solidFill>
                      <a:schemeClr val="dk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 직접 세탁실을 방문해 사용 상태 확인</a:t>
                </a:r>
                <a:endParaRPr dirty="0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  <p:grpSp>
          <p:nvGrpSpPr>
            <p:cNvPr id="72" name="Google Shape;72;p14"/>
            <p:cNvGrpSpPr/>
            <p:nvPr/>
          </p:nvGrpSpPr>
          <p:grpSpPr>
            <a:xfrm>
              <a:off x="924000" y="2264700"/>
              <a:ext cx="3412800" cy="692439"/>
              <a:chOff x="889825" y="1681900"/>
              <a:chExt cx="3412800" cy="692439"/>
            </a:xfrm>
          </p:grpSpPr>
          <p:sp>
            <p:nvSpPr>
              <p:cNvPr id="73" name="Google Shape;73;p14"/>
              <p:cNvSpPr/>
              <p:nvPr/>
            </p:nvSpPr>
            <p:spPr>
              <a:xfrm>
                <a:off x="889825" y="1681900"/>
                <a:ext cx="3412800" cy="461700"/>
              </a:xfrm>
              <a:prstGeom prst="roundRect">
                <a:avLst>
                  <a:gd name="adj" fmla="val 6752"/>
                </a:avLst>
              </a:pr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74" name="Google Shape;74;p14"/>
              <p:cNvSpPr txBox="1"/>
              <p:nvPr/>
            </p:nvSpPr>
            <p:spPr>
              <a:xfrm>
                <a:off x="889825" y="1712650"/>
                <a:ext cx="3412800" cy="6616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ko">
                    <a:solidFill>
                      <a:schemeClr val="dk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  → 불필요한 대기 시간</a:t>
                </a:r>
                <a:endParaRPr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  <p:grpSp>
          <p:nvGrpSpPr>
            <p:cNvPr id="75" name="Google Shape;75;p14"/>
            <p:cNvGrpSpPr/>
            <p:nvPr/>
          </p:nvGrpSpPr>
          <p:grpSpPr>
            <a:xfrm>
              <a:off x="924000" y="2999900"/>
              <a:ext cx="3412800" cy="692439"/>
              <a:chOff x="889825" y="1681900"/>
              <a:chExt cx="3412800" cy="692439"/>
            </a:xfrm>
          </p:grpSpPr>
          <p:sp>
            <p:nvSpPr>
              <p:cNvPr id="76" name="Google Shape;76;p14"/>
              <p:cNvSpPr/>
              <p:nvPr/>
            </p:nvSpPr>
            <p:spPr>
              <a:xfrm>
                <a:off x="889825" y="1681900"/>
                <a:ext cx="3412800" cy="461700"/>
              </a:xfrm>
              <a:prstGeom prst="roundRect">
                <a:avLst>
                  <a:gd name="adj" fmla="val 675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77" name="Google Shape;77;p14"/>
              <p:cNvSpPr txBox="1"/>
              <p:nvPr/>
            </p:nvSpPr>
            <p:spPr>
              <a:xfrm>
                <a:off x="889825" y="1712650"/>
                <a:ext cx="3412800" cy="6616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ko">
                    <a:solidFill>
                      <a:schemeClr val="dk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 완료된 세탁물의 주인을 알 수 없음</a:t>
                </a:r>
                <a:endParaRPr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  <p:grpSp>
          <p:nvGrpSpPr>
            <p:cNvPr id="78" name="Google Shape;78;p14"/>
            <p:cNvGrpSpPr/>
            <p:nvPr/>
          </p:nvGrpSpPr>
          <p:grpSpPr>
            <a:xfrm>
              <a:off x="924000" y="3582700"/>
              <a:ext cx="3412800" cy="692439"/>
              <a:chOff x="889825" y="1681900"/>
              <a:chExt cx="3412800" cy="692439"/>
            </a:xfrm>
          </p:grpSpPr>
          <p:sp>
            <p:nvSpPr>
              <p:cNvPr id="79" name="Google Shape;79;p14"/>
              <p:cNvSpPr/>
              <p:nvPr/>
            </p:nvSpPr>
            <p:spPr>
              <a:xfrm>
                <a:off x="889825" y="1681900"/>
                <a:ext cx="3412800" cy="461700"/>
              </a:xfrm>
              <a:prstGeom prst="roundRect">
                <a:avLst>
                  <a:gd name="adj" fmla="val 6752"/>
                </a:avLst>
              </a:pr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80" name="Google Shape;80;p14"/>
              <p:cNvSpPr txBox="1"/>
              <p:nvPr/>
            </p:nvSpPr>
            <p:spPr>
              <a:xfrm>
                <a:off x="889825" y="1712650"/>
                <a:ext cx="3412800" cy="66168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:r>
                  <a:rPr lang="ko">
                    <a:solidFill>
                      <a:schemeClr val="dk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  → 수거 요청의 어려움</a:t>
                </a:r>
                <a:endParaRPr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</p:grpSp>
      <p:sp>
        <p:nvSpPr>
          <p:cNvPr id="81" name="Google Shape;81;p14"/>
          <p:cNvSpPr/>
          <p:nvPr/>
        </p:nvSpPr>
        <p:spPr>
          <a:xfrm>
            <a:off x="4298850" y="2424250"/>
            <a:ext cx="674700" cy="42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25FF7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grpSp>
        <p:nvGrpSpPr>
          <p:cNvPr id="82" name="Google Shape;82;p14"/>
          <p:cNvGrpSpPr/>
          <p:nvPr/>
        </p:nvGrpSpPr>
        <p:grpSpPr>
          <a:xfrm>
            <a:off x="5164200" y="2135775"/>
            <a:ext cx="3148200" cy="1007400"/>
            <a:chOff x="5085175" y="1911200"/>
            <a:chExt cx="3148200" cy="1007400"/>
          </a:xfrm>
        </p:grpSpPr>
        <p:sp>
          <p:nvSpPr>
            <p:cNvPr id="83" name="Google Shape;83;p14"/>
            <p:cNvSpPr/>
            <p:nvPr/>
          </p:nvSpPr>
          <p:spPr>
            <a:xfrm>
              <a:off x="5085175" y="1911200"/>
              <a:ext cx="3148200" cy="1007400"/>
            </a:xfrm>
            <a:prstGeom prst="roundRect">
              <a:avLst>
                <a:gd name="adj" fmla="val 675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84" name="Google Shape;84;p14"/>
            <p:cNvSpPr txBox="1"/>
            <p:nvPr/>
          </p:nvSpPr>
          <p:spPr>
            <a:xfrm>
              <a:off x="5124875" y="1998122"/>
              <a:ext cx="2883600" cy="432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1300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rPr>
                <a:t>📌</a:t>
              </a:r>
              <a:r>
                <a:rPr lang="ko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rPr>
                <a:t>세탁실 사용 상태 및 사용자 확인</a:t>
              </a:r>
              <a:endParaRPr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Medium"/>
                <a:sym typeface="Noto Sans Medium"/>
              </a:endParaRPr>
            </a:p>
          </p:txBody>
        </p:sp>
        <p:sp>
          <p:nvSpPr>
            <p:cNvPr id="85" name="Google Shape;85;p14"/>
            <p:cNvSpPr txBox="1"/>
            <p:nvPr/>
          </p:nvSpPr>
          <p:spPr>
            <a:xfrm>
              <a:off x="5134650" y="2434450"/>
              <a:ext cx="2883600" cy="432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</a:rPr>
                <a:t>📌</a:t>
              </a:r>
              <a:r>
                <a:rPr lang="ko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rPr>
                <a:t>사용 가능시 예약 알림</a:t>
              </a:r>
              <a:endParaRPr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Medium"/>
                <a:sym typeface="Noto Sans Medium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717650" y="1046892"/>
            <a:ext cx="5577000" cy="3840839"/>
            <a:chOff x="1783500" y="1076242"/>
            <a:chExt cx="5577000" cy="3840839"/>
          </a:xfrm>
        </p:grpSpPr>
        <p:grpSp>
          <p:nvGrpSpPr>
            <p:cNvPr id="91" name="Google Shape;91;p15"/>
            <p:cNvGrpSpPr/>
            <p:nvPr/>
          </p:nvGrpSpPr>
          <p:grpSpPr>
            <a:xfrm>
              <a:off x="1783500" y="1076242"/>
              <a:ext cx="5577000" cy="3840839"/>
              <a:chOff x="1783500" y="1076242"/>
              <a:chExt cx="5577000" cy="3840839"/>
            </a:xfrm>
          </p:grpSpPr>
          <p:grpSp>
            <p:nvGrpSpPr>
              <p:cNvPr id="92" name="Google Shape;92;p15"/>
              <p:cNvGrpSpPr/>
              <p:nvPr/>
            </p:nvGrpSpPr>
            <p:grpSpPr>
              <a:xfrm>
                <a:off x="1783500" y="1076242"/>
                <a:ext cx="5577000" cy="3840839"/>
                <a:chOff x="1444400" y="1152442"/>
                <a:chExt cx="5577000" cy="3840839"/>
              </a:xfrm>
            </p:grpSpPr>
            <p:grpSp>
              <p:nvGrpSpPr>
                <p:cNvPr id="93" name="Google Shape;93;p15"/>
                <p:cNvGrpSpPr/>
                <p:nvPr/>
              </p:nvGrpSpPr>
              <p:grpSpPr>
                <a:xfrm>
                  <a:off x="1444400" y="1152442"/>
                  <a:ext cx="2367900" cy="3840839"/>
                  <a:chOff x="311700" y="1152442"/>
                  <a:chExt cx="2367900" cy="3840839"/>
                </a:xfrm>
              </p:grpSpPr>
              <p:grpSp>
                <p:nvGrpSpPr>
                  <p:cNvPr id="94" name="Google Shape;94;p15"/>
                  <p:cNvGrpSpPr/>
                  <p:nvPr/>
                </p:nvGrpSpPr>
                <p:grpSpPr>
                  <a:xfrm>
                    <a:off x="311700" y="1152442"/>
                    <a:ext cx="2367900" cy="3840839"/>
                    <a:chOff x="311700" y="1152475"/>
                    <a:chExt cx="2367900" cy="3039600"/>
                  </a:xfrm>
                </p:grpSpPr>
                <p:sp>
                  <p:nvSpPr>
                    <p:cNvPr id="95" name="Google Shape;95;p15"/>
                    <p:cNvSpPr/>
                    <p:nvPr/>
                  </p:nvSpPr>
                  <p:spPr>
                    <a:xfrm>
                      <a:off x="311700" y="1152475"/>
                      <a:ext cx="2367900" cy="3039600"/>
                    </a:xfrm>
                    <a:prstGeom prst="roundRect">
                      <a:avLst>
                        <a:gd name="adj" fmla="val 4382"/>
                      </a:avLst>
                    </a:pr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96" name="Google Shape;96;p15"/>
                    <p:cNvSpPr txBox="1"/>
                    <p:nvPr/>
                  </p:nvSpPr>
                  <p:spPr>
                    <a:xfrm>
                      <a:off x="529950" y="1172855"/>
                      <a:ext cx="1931400" cy="341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600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ExtraBold"/>
                          <a:sym typeface="Noto Sans ExtraBold"/>
                        </a:rPr>
                        <a:t>런드리 정글</a:t>
                      </a:r>
                      <a:endParaRPr sz="16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ExtraBold"/>
                        <a:sym typeface="Noto Sans ExtraBold"/>
                      </a:endParaRPr>
                    </a:p>
                  </p:txBody>
                </p:sp>
              </p:grpSp>
              <p:sp>
                <p:nvSpPr>
                  <p:cNvPr id="97" name="Google Shape;97;p15"/>
                  <p:cNvSpPr txBox="1"/>
                  <p:nvPr/>
                </p:nvSpPr>
                <p:spPr>
                  <a:xfrm>
                    <a:off x="529950" y="1651169"/>
                    <a:ext cx="19314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rPr>
                      <a:t>로그인</a:t>
                    </a:r>
                    <a:endParaRPr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sp>
                <p:nvSpPr>
                  <p:cNvPr id="98" name="Google Shape;98;p15"/>
                  <p:cNvSpPr/>
                  <p:nvPr/>
                </p:nvSpPr>
                <p:spPr>
                  <a:xfrm>
                    <a:off x="805950" y="2035075"/>
                    <a:ext cx="1598400" cy="2955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sp>
                <p:nvSpPr>
                  <p:cNvPr id="99" name="Google Shape;99;p15"/>
                  <p:cNvSpPr/>
                  <p:nvPr/>
                </p:nvSpPr>
                <p:spPr>
                  <a:xfrm>
                    <a:off x="805950" y="2435775"/>
                    <a:ext cx="1598400" cy="2955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sp>
                <p:nvSpPr>
                  <p:cNvPr id="100" name="Google Shape;100;p15"/>
                  <p:cNvSpPr txBox="1"/>
                  <p:nvPr/>
                </p:nvSpPr>
                <p:spPr>
                  <a:xfrm>
                    <a:off x="435225" y="1982725"/>
                    <a:ext cx="370800" cy="3849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 sz="13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rPr>
                      <a:t>ID</a:t>
                    </a:r>
                    <a:endParaRPr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sp>
                <p:nvSpPr>
                  <p:cNvPr id="101" name="Google Shape;101;p15"/>
                  <p:cNvSpPr txBox="1"/>
                  <p:nvPr/>
                </p:nvSpPr>
                <p:spPr>
                  <a:xfrm>
                    <a:off x="382475" y="2383425"/>
                    <a:ext cx="5145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rPr>
                      <a:t>PW</a:t>
                    </a:r>
                    <a:endParaRPr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sp>
                <p:nvSpPr>
                  <p:cNvPr id="102" name="Google Shape;102;p15"/>
                  <p:cNvSpPr/>
                  <p:nvPr/>
                </p:nvSpPr>
                <p:spPr>
                  <a:xfrm>
                    <a:off x="1103550" y="2832650"/>
                    <a:ext cx="784200" cy="2955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24BA5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>
                        <a:solidFill>
                          <a:schemeClr val="lt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SemiBold"/>
                        <a:sym typeface="Noto Sans SemiBold"/>
                      </a:rPr>
                      <a:t>로그인</a:t>
                    </a:r>
                    <a:endParaRPr>
                      <a:solidFill>
                        <a:schemeClr val="lt1"/>
                      </a:solidFill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endParaRPr>
                  </a:p>
                </p:txBody>
              </p:sp>
              <p:sp>
                <p:nvSpPr>
                  <p:cNvPr id="103" name="Google Shape;103;p15"/>
                  <p:cNvSpPr/>
                  <p:nvPr/>
                </p:nvSpPr>
                <p:spPr>
                  <a:xfrm>
                    <a:off x="1039650" y="3381925"/>
                    <a:ext cx="912000" cy="2955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lt1"/>
                  </a:solidFill>
                  <a:ln w="28575" cap="flat" cmpd="sng">
                    <a:solidFill>
                      <a:srgbClr val="25FF7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 sz="13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SemiBold"/>
                        <a:sym typeface="Noto Sans SemiBold"/>
                      </a:rPr>
                      <a:t>회원가입</a:t>
                    </a:r>
                    <a:endParaRPr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endParaRPr>
                  </a:p>
                </p:txBody>
              </p:sp>
            </p:grpSp>
            <p:grpSp>
              <p:nvGrpSpPr>
                <p:cNvPr id="104" name="Google Shape;104;p15"/>
                <p:cNvGrpSpPr/>
                <p:nvPr/>
              </p:nvGrpSpPr>
              <p:grpSpPr>
                <a:xfrm>
                  <a:off x="4653500" y="1152442"/>
                  <a:ext cx="2367900" cy="3840839"/>
                  <a:chOff x="3160400" y="1152442"/>
                  <a:chExt cx="2367900" cy="3840839"/>
                </a:xfrm>
              </p:grpSpPr>
              <p:grpSp>
                <p:nvGrpSpPr>
                  <p:cNvPr id="105" name="Google Shape;105;p15"/>
                  <p:cNvGrpSpPr/>
                  <p:nvPr/>
                </p:nvGrpSpPr>
                <p:grpSpPr>
                  <a:xfrm>
                    <a:off x="3160400" y="1152442"/>
                    <a:ext cx="2367900" cy="3840839"/>
                    <a:chOff x="311700" y="1152475"/>
                    <a:chExt cx="2367900" cy="3039600"/>
                  </a:xfrm>
                </p:grpSpPr>
                <p:sp>
                  <p:nvSpPr>
                    <p:cNvPr id="106" name="Google Shape;106;p15"/>
                    <p:cNvSpPr/>
                    <p:nvPr/>
                  </p:nvSpPr>
                  <p:spPr>
                    <a:xfrm>
                      <a:off x="311700" y="1152475"/>
                      <a:ext cx="2367900" cy="3039600"/>
                    </a:xfrm>
                    <a:prstGeom prst="roundRect">
                      <a:avLst>
                        <a:gd name="adj" fmla="val 4308"/>
                      </a:avLst>
                    </a:pr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07" name="Google Shape;107;p15"/>
                    <p:cNvSpPr txBox="1"/>
                    <p:nvPr/>
                  </p:nvSpPr>
                  <p:spPr>
                    <a:xfrm>
                      <a:off x="529950" y="1172855"/>
                      <a:ext cx="1931400" cy="341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600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ExtraBold"/>
                          <a:sym typeface="Noto Sans ExtraBold"/>
                        </a:rPr>
                        <a:t>런드리 정글</a:t>
                      </a:r>
                      <a:endParaRPr sz="16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ExtraBold"/>
                        <a:sym typeface="Noto Sans ExtraBold"/>
                      </a:endParaRPr>
                    </a:p>
                  </p:txBody>
                </p:sp>
              </p:grpSp>
              <p:sp>
                <p:nvSpPr>
                  <p:cNvPr id="108" name="Google Shape;108;p15"/>
                  <p:cNvSpPr txBox="1"/>
                  <p:nvPr/>
                </p:nvSpPr>
                <p:spPr>
                  <a:xfrm>
                    <a:off x="3378650" y="1634944"/>
                    <a:ext cx="1931400" cy="400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sp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ko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rPr>
                      <a:t>회원가입</a:t>
                    </a:r>
                    <a:endParaRPr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Medium"/>
                      <a:sym typeface="Noto Sans Medium"/>
                    </a:endParaRPr>
                  </a:p>
                </p:txBody>
              </p:sp>
              <p:grpSp>
                <p:nvGrpSpPr>
                  <p:cNvPr id="109" name="Google Shape;109;p15"/>
                  <p:cNvGrpSpPr/>
                  <p:nvPr/>
                </p:nvGrpSpPr>
                <p:grpSpPr>
                  <a:xfrm>
                    <a:off x="3473600" y="1989850"/>
                    <a:ext cx="1779450" cy="384900"/>
                    <a:chOff x="3473600" y="1989850"/>
                    <a:chExt cx="1779450" cy="384900"/>
                  </a:xfrm>
                </p:grpSpPr>
                <p:sp>
                  <p:nvSpPr>
                    <p:cNvPr id="110" name="Google Shape;110;p15"/>
                    <p:cNvSpPr/>
                    <p:nvPr/>
                  </p:nvSpPr>
                  <p:spPr>
                    <a:xfrm>
                      <a:off x="3844250" y="2042200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必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11" name="Google Shape;111;p15"/>
                    <p:cNvSpPr txBox="1"/>
                    <p:nvPr/>
                  </p:nvSpPr>
                  <p:spPr>
                    <a:xfrm>
                      <a:off x="3473600" y="1989850"/>
                      <a:ext cx="370800" cy="3849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ID</a:t>
                      </a:r>
                      <a:endParaRPr sz="13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  <p:grpSp>
                <p:nvGrpSpPr>
                  <p:cNvPr id="112" name="Google Shape;112;p15"/>
                  <p:cNvGrpSpPr/>
                  <p:nvPr/>
                </p:nvGrpSpPr>
                <p:grpSpPr>
                  <a:xfrm>
                    <a:off x="3329900" y="2390550"/>
                    <a:ext cx="1923150" cy="400200"/>
                    <a:chOff x="3329900" y="2390550"/>
                    <a:chExt cx="1923150" cy="400200"/>
                  </a:xfrm>
                </p:grpSpPr>
                <p:sp>
                  <p:nvSpPr>
                    <p:cNvPr id="113" name="Google Shape;113;p15"/>
                    <p:cNvSpPr/>
                    <p:nvPr/>
                  </p:nvSpPr>
                  <p:spPr>
                    <a:xfrm>
                      <a:off x="3844250" y="2442900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必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14" name="Google Shape;114;p15"/>
                    <p:cNvSpPr txBox="1"/>
                    <p:nvPr/>
                  </p:nvSpPr>
                  <p:spPr>
                    <a:xfrm>
                      <a:off x="3329900" y="2390550"/>
                      <a:ext cx="514500" cy="4002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PW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  <p:grpSp>
                <p:nvGrpSpPr>
                  <p:cNvPr id="115" name="Google Shape;115;p15"/>
                  <p:cNvGrpSpPr/>
                  <p:nvPr/>
                </p:nvGrpSpPr>
                <p:grpSpPr>
                  <a:xfrm>
                    <a:off x="3160400" y="2790750"/>
                    <a:ext cx="2092800" cy="400200"/>
                    <a:chOff x="3160400" y="2790750"/>
                    <a:chExt cx="2092800" cy="400200"/>
                  </a:xfrm>
                </p:grpSpPr>
                <p:sp>
                  <p:nvSpPr>
                    <p:cNvPr id="116" name="Google Shape;116;p15"/>
                    <p:cNvSpPr/>
                    <p:nvPr/>
                  </p:nvSpPr>
                  <p:spPr>
                    <a:xfrm>
                      <a:off x="3844400" y="2843100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必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17" name="Google Shape;117;p15"/>
                    <p:cNvSpPr txBox="1"/>
                    <p:nvPr/>
                  </p:nvSpPr>
                  <p:spPr>
                    <a:xfrm>
                      <a:off x="3160400" y="2790750"/>
                      <a:ext cx="684000" cy="4002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Room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  <p:grpSp>
                <p:nvGrpSpPr>
                  <p:cNvPr id="118" name="Google Shape;118;p15"/>
                  <p:cNvGrpSpPr/>
                  <p:nvPr/>
                </p:nvGrpSpPr>
                <p:grpSpPr>
                  <a:xfrm>
                    <a:off x="3264800" y="3620925"/>
                    <a:ext cx="1988250" cy="400200"/>
                    <a:chOff x="3264800" y="3620925"/>
                    <a:chExt cx="1988250" cy="400200"/>
                  </a:xfrm>
                </p:grpSpPr>
                <p:sp>
                  <p:nvSpPr>
                    <p:cNvPr id="119" name="Google Shape;119;p15"/>
                    <p:cNvSpPr/>
                    <p:nvPr/>
                  </p:nvSpPr>
                  <p:spPr>
                    <a:xfrm>
                      <a:off x="3844250" y="3673275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선택</a:t>
                      </a:r>
                      <a:endParaRPr sz="12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20" name="Google Shape;120;p15"/>
                    <p:cNvSpPr txBox="1"/>
                    <p:nvPr/>
                  </p:nvSpPr>
                  <p:spPr>
                    <a:xfrm>
                      <a:off x="3264800" y="3620925"/>
                      <a:ext cx="579600" cy="4002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성별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21" name="Google Shape;121;p15"/>
                    <p:cNvSpPr/>
                    <p:nvPr/>
                  </p:nvSpPr>
                  <p:spPr>
                    <a:xfrm>
                      <a:off x="4985250" y="3758375"/>
                      <a:ext cx="191225" cy="125300"/>
                    </a:xfrm>
                    <a:prstGeom prst="flowChartMerge">
                      <a:avLst/>
                    </a:prstGeom>
                    <a:solidFill>
                      <a:schemeClr val="lt2"/>
                    </a:solidFill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  <p:grpSp>
                <p:nvGrpSpPr>
                  <p:cNvPr id="122" name="Google Shape;122;p15"/>
                  <p:cNvGrpSpPr/>
                  <p:nvPr/>
                </p:nvGrpSpPr>
                <p:grpSpPr>
                  <a:xfrm>
                    <a:off x="3431600" y="4053375"/>
                    <a:ext cx="1821450" cy="400200"/>
                    <a:chOff x="3431600" y="4053375"/>
                    <a:chExt cx="1821450" cy="400200"/>
                  </a:xfrm>
                </p:grpSpPr>
                <p:sp>
                  <p:nvSpPr>
                    <p:cNvPr id="123" name="Google Shape;123;p15"/>
                    <p:cNvSpPr/>
                    <p:nvPr/>
                  </p:nvSpPr>
                  <p:spPr>
                    <a:xfrm>
                      <a:off x="3844250" y="4105713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선택</a:t>
                      </a:r>
                      <a:endParaRPr sz="1200"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24" name="Google Shape;124;p15"/>
                    <p:cNvSpPr txBox="1"/>
                    <p:nvPr/>
                  </p:nvSpPr>
                  <p:spPr>
                    <a:xfrm>
                      <a:off x="3431600" y="4053375"/>
                      <a:ext cx="412800" cy="4002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팀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25" name="Google Shape;125;p15"/>
                    <p:cNvSpPr/>
                    <p:nvPr/>
                  </p:nvSpPr>
                  <p:spPr>
                    <a:xfrm>
                      <a:off x="4985250" y="4190813"/>
                      <a:ext cx="191225" cy="125300"/>
                    </a:xfrm>
                    <a:prstGeom prst="flowChartMerge">
                      <a:avLst/>
                    </a:prstGeom>
                    <a:solidFill>
                      <a:schemeClr val="lt2"/>
                    </a:solidFill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  <p:grpSp>
                <p:nvGrpSpPr>
                  <p:cNvPr id="126" name="Google Shape;126;p15"/>
                  <p:cNvGrpSpPr/>
                  <p:nvPr/>
                </p:nvGrpSpPr>
                <p:grpSpPr>
                  <a:xfrm>
                    <a:off x="3160400" y="3205825"/>
                    <a:ext cx="2092800" cy="400200"/>
                    <a:chOff x="3160400" y="3205825"/>
                    <a:chExt cx="2092800" cy="400200"/>
                  </a:xfrm>
                </p:grpSpPr>
                <p:sp>
                  <p:nvSpPr>
                    <p:cNvPr id="127" name="Google Shape;127;p15"/>
                    <p:cNvSpPr/>
                    <p:nvPr/>
                  </p:nvSpPr>
                  <p:spPr>
                    <a:xfrm>
                      <a:off x="3844400" y="3258175"/>
                      <a:ext cx="1408800" cy="295500"/>
                    </a:xfrm>
                    <a:prstGeom prst="rect">
                      <a:avLst/>
                    </a:pr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必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  <p:sp>
                  <p:nvSpPr>
                    <p:cNvPr id="128" name="Google Shape;128;p15"/>
                    <p:cNvSpPr txBox="1"/>
                    <p:nvPr/>
                  </p:nvSpPr>
                  <p:spPr>
                    <a:xfrm>
                      <a:off x="3160400" y="3205825"/>
                      <a:ext cx="684000" cy="4002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spAutoFit/>
                    </a:bodyPr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Noto Sans Medium"/>
                          <a:sym typeface="Noto Sans Medium"/>
                        </a:rPr>
                        <a:t>이름</a:t>
                      </a:r>
                      <a:endParaRPr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Noto Sans Medium"/>
                        <a:sym typeface="Noto Sans Medium"/>
                      </a:endParaRPr>
                    </a:p>
                  </p:txBody>
                </p:sp>
              </p:grpSp>
            </p:grpSp>
          </p:grpSp>
          <p:sp>
            <p:nvSpPr>
              <p:cNvPr id="129" name="Google Shape;129;p15"/>
              <p:cNvSpPr txBox="1"/>
              <p:nvPr/>
            </p:nvSpPr>
            <p:spPr>
              <a:xfrm>
                <a:off x="2401175" y="3071400"/>
                <a:ext cx="11148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create account</a:t>
                </a:r>
                <a:endParaRPr sz="8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</p:grpSp>
        <p:grpSp>
          <p:nvGrpSpPr>
            <p:cNvPr id="130" name="Google Shape;130;p15"/>
            <p:cNvGrpSpPr/>
            <p:nvPr/>
          </p:nvGrpSpPr>
          <p:grpSpPr>
            <a:xfrm>
              <a:off x="5388125" y="4471825"/>
              <a:ext cx="1641125" cy="295500"/>
              <a:chOff x="5395350" y="4471825"/>
              <a:chExt cx="1641125" cy="295500"/>
            </a:xfrm>
          </p:grpSpPr>
          <p:sp>
            <p:nvSpPr>
              <p:cNvPr id="131" name="Google Shape;131;p15"/>
              <p:cNvSpPr/>
              <p:nvPr/>
            </p:nvSpPr>
            <p:spPr>
              <a:xfrm>
                <a:off x="5395350" y="4471825"/>
                <a:ext cx="912000" cy="295500"/>
              </a:xfrm>
              <a:prstGeom prst="roundRect">
                <a:avLst>
                  <a:gd name="adj" fmla="val 16667"/>
                </a:avLst>
              </a:prstGeom>
              <a:solidFill>
                <a:srgbClr val="259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>
                    <a:solidFill>
                      <a:schemeClr val="lt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가입하기</a:t>
                </a:r>
                <a:endParaRPr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6414575" y="4471825"/>
                <a:ext cx="621900" cy="295500"/>
              </a:xfrm>
              <a:prstGeom prst="roundRect">
                <a:avLst>
                  <a:gd name="adj" fmla="val 16667"/>
                </a:avLst>
              </a:prstGeom>
              <a:solidFill>
                <a:srgbClr val="6D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>
                    <a:solidFill>
                      <a:schemeClr val="lt1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anumGothic"/>
                    <a:sym typeface="Nanum Gothic"/>
                  </a:rPr>
                  <a:t>취소</a:t>
                </a:r>
                <a:endParaRPr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anumGothic"/>
                  <a:sym typeface="Nanum Gothic"/>
                </a:endParaRPr>
              </a:p>
            </p:txBody>
          </p:sp>
        </p:grpSp>
      </p:grpSp>
      <p:cxnSp>
        <p:nvCxnSpPr>
          <p:cNvPr id="133" name="Google Shape;133;p15"/>
          <p:cNvCxnSpPr>
            <a:stCxn id="103" idx="3"/>
            <a:endCxn id="117" idx="1"/>
          </p:cNvCxnSpPr>
          <p:nvPr/>
        </p:nvCxnSpPr>
        <p:spPr>
          <a:xfrm flipV="1">
            <a:off x="2357600" y="2885300"/>
            <a:ext cx="1569150" cy="538825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34" name="Google Shape;134;p15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와이어프레임: 로그인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6453349" y="2767272"/>
            <a:ext cx="236789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&gt;&gt;로그인 후 메인페이지 진입</a:t>
            </a:r>
            <a:endParaRPr dirty="0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와이어프레임: 메인페이지 (사용하기)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141" name="Google Shape;141;p16"/>
          <p:cNvGrpSpPr/>
          <p:nvPr/>
        </p:nvGrpSpPr>
        <p:grpSpPr>
          <a:xfrm>
            <a:off x="3386250" y="1500200"/>
            <a:ext cx="2371500" cy="1973100"/>
            <a:chOff x="3449725" y="1500200"/>
            <a:chExt cx="2371500" cy="1973100"/>
          </a:xfrm>
        </p:grpSpPr>
        <p:grpSp>
          <p:nvGrpSpPr>
            <p:cNvPr id="142" name="Google Shape;142;p16"/>
            <p:cNvGrpSpPr/>
            <p:nvPr/>
          </p:nvGrpSpPr>
          <p:grpSpPr>
            <a:xfrm>
              <a:off x="3449725" y="1900400"/>
              <a:ext cx="2371500" cy="1572900"/>
              <a:chOff x="2926600" y="1574525"/>
              <a:chExt cx="2371500" cy="1572900"/>
            </a:xfrm>
          </p:grpSpPr>
          <p:sp>
            <p:nvSpPr>
              <p:cNvPr id="143" name="Google Shape;143;p16"/>
              <p:cNvSpPr/>
              <p:nvPr/>
            </p:nvSpPr>
            <p:spPr>
              <a:xfrm>
                <a:off x="2926600" y="1574525"/>
                <a:ext cx="2371500" cy="1572900"/>
              </a:xfrm>
              <a:prstGeom prst="roundRect">
                <a:avLst>
                  <a:gd name="adj" fmla="val 837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144" name="Google Shape;144;p16"/>
              <p:cNvSpPr txBox="1"/>
              <p:nvPr/>
            </p:nvSpPr>
            <p:spPr>
              <a:xfrm>
                <a:off x="3072100" y="1633625"/>
                <a:ext cx="2080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b="1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사용하시겠습니까?</a:t>
                </a:r>
                <a:endParaRPr b="1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sp>
            <p:nvSpPr>
              <p:cNvPr id="145" name="Google Shape;145;p16"/>
              <p:cNvSpPr/>
              <p:nvPr/>
            </p:nvSpPr>
            <p:spPr>
              <a:xfrm>
                <a:off x="3162750" y="2719538"/>
                <a:ext cx="905400" cy="325200"/>
              </a:xfrm>
              <a:prstGeom prst="roundRect">
                <a:avLst>
                  <a:gd name="adj" fmla="val 16667"/>
                </a:avLst>
              </a:prstGeom>
              <a:solidFill>
                <a:srgbClr val="B6D7A8"/>
              </a:solidFill>
              <a:ln w="28575" cap="flat" cmpd="sng">
                <a:solidFill>
                  <a:srgbClr val="25FF7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</a:t>
                </a:r>
                <a:endParaRPr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>
                <a:off x="4156600" y="2719538"/>
                <a:ext cx="954000" cy="325200"/>
              </a:xfrm>
              <a:prstGeom prst="roundRect">
                <a:avLst>
                  <a:gd name="adj" fmla="val 16667"/>
                </a:avLst>
              </a:prstGeom>
              <a:solidFill>
                <a:srgbClr val="EA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취소</a:t>
                </a:r>
                <a:endParaRPr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47" name="Google Shape;147;p16"/>
              <p:cNvSpPr txBox="1"/>
              <p:nvPr/>
            </p:nvSpPr>
            <p:spPr>
              <a:xfrm>
                <a:off x="3072100" y="1920638"/>
                <a:ext cx="2080500" cy="80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[마지막 사용자 정보]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김땡땡(여) 200호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시작시간: 00시 00분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경과시간: 00분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</p:grpSp>
        <p:sp>
          <p:nvSpPr>
            <p:cNvPr id="148" name="Google Shape;148;p16"/>
            <p:cNvSpPr txBox="1"/>
            <p:nvPr/>
          </p:nvSpPr>
          <p:spPr>
            <a:xfrm>
              <a:off x="3489150" y="1500200"/>
              <a:ext cx="1808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[팝업창]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717650" y="1046892"/>
            <a:ext cx="2367900" cy="3840839"/>
            <a:chOff x="717650" y="1046892"/>
            <a:chExt cx="2367900" cy="3840839"/>
          </a:xfrm>
        </p:grpSpPr>
        <p:sp>
          <p:nvSpPr>
            <p:cNvPr id="150" name="Google Shape;150;p16"/>
            <p:cNvSpPr/>
            <p:nvPr/>
          </p:nvSpPr>
          <p:spPr>
            <a:xfrm>
              <a:off x="717650" y="1046892"/>
              <a:ext cx="2367900" cy="3840839"/>
            </a:xfrm>
            <a:prstGeom prst="roundRect">
              <a:avLst>
                <a:gd name="adj" fmla="val 479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935900" y="1072644"/>
              <a:ext cx="1931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b="1" dirty="0">
                  <a:latin typeface="Noto Sans KR" panose="020B0500000000000000" pitchFamily="34" charset="-128"/>
                  <a:ea typeface="Noto Sans KR" panose="020B0500000000000000" pitchFamily="34" charset="-128"/>
                  <a:cs typeface="Noto Sans ExtraBold"/>
                  <a:sym typeface="Noto Sans ExtraBold"/>
                </a:rPr>
                <a:t>런드리 정글</a:t>
              </a:r>
              <a:endParaRPr sz="1600" b="1" dirty="0"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endParaRPr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9973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325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21316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326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grpSp>
          <p:nvGrpSpPr>
            <p:cNvPr id="154" name="Google Shape;154;p16"/>
            <p:cNvGrpSpPr/>
            <p:nvPr/>
          </p:nvGrpSpPr>
          <p:grpSpPr>
            <a:xfrm>
              <a:off x="891881" y="1900454"/>
              <a:ext cx="810338" cy="1093192"/>
              <a:chOff x="891881" y="2129054"/>
              <a:chExt cx="810338" cy="1093192"/>
            </a:xfrm>
          </p:grpSpPr>
          <p:pic>
            <p:nvPicPr>
              <p:cNvPr id="155" name="Google Shape;155;p16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6" name="Google Shape;156;p16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158" name="Google Shape;158;p16"/>
            <p:cNvGrpSpPr/>
            <p:nvPr/>
          </p:nvGrpSpPr>
          <p:grpSpPr>
            <a:xfrm>
              <a:off x="1850633" y="1900454"/>
              <a:ext cx="1139056" cy="1093192"/>
              <a:chOff x="1850633" y="2129054"/>
              <a:chExt cx="1139056" cy="1093192"/>
            </a:xfrm>
          </p:grpSpPr>
          <p:pic>
            <p:nvPicPr>
              <p:cNvPr id="159" name="Google Shape;159;p16"/>
              <p:cNvPicPr preferRelativeResize="0"/>
              <p:nvPr/>
            </p:nvPicPr>
            <p:blipFill rotWithShape="1">
              <a:blip r:embed="rId3">
                <a:alphaModFix/>
              </a:blip>
              <a:srcRect l="4132" t="30256" r="49178" b="27438"/>
              <a:stretch/>
            </p:blipFill>
            <p:spPr>
              <a:xfrm>
                <a:off x="1850633" y="2129054"/>
                <a:ext cx="1139056" cy="1093192"/>
              </a:xfrm>
              <a:prstGeom prst="rect">
                <a:avLst/>
              </a:prstGeom>
              <a:noFill/>
              <a:ln w="28575" cap="flat" cmpd="sng">
                <a:solidFill>
                  <a:srgbClr val="25FF7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60" name="Google Shape;160;p16"/>
              <p:cNvSpPr txBox="1"/>
              <p:nvPr/>
            </p:nvSpPr>
            <p:spPr>
              <a:xfrm>
                <a:off x="2065836" y="2514100"/>
                <a:ext cx="728100" cy="323100"/>
              </a:xfrm>
              <a:prstGeom prst="rect">
                <a:avLst/>
              </a:prstGeom>
              <a:solidFill>
                <a:srgbClr val="D9EAD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274E13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사용가능</a:t>
                </a:r>
                <a:endParaRPr sz="900">
                  <a:solidFill>
                    <a:srgbClr val="274E13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61" name="Google Shape;161;p16"/>
              <p:cNvSpPr/>
              <p:nvPr/>
            </p:nvSpPr>
            <p:spPr>
              <a:xfrm>
                <a:off x="2097175" y="2281688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162" name="Google Shape;162;p16"/>
            <p:cNvGrpSpPr/>
            <p:nvPr/>
          </p:nvGrpSpPr>
          <p:grpSpPr>
            <a:xfrm>
              <a:off x="891881" y="3183504"/>
              <a:ext cx="810338" cy="1093192"/>
              <a:chOff x="891881" y="2129054"/>
              <a:chExt cx="810338" cy="1093192"/>
            </a:xfrm>
          </p:grpSpPr>
          <p:pic>
            <p:nvPicPr>
              <p:cNvPr id="163" name="Google Shape;163;p16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4" name="Google Shape;164;p16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166" name="Google Shape;166;p16"/>
            <p:cNvGrpSpPr/>
            <p:nvPr/>
          </p:nvGrpSpPr>
          <p:grpSpPr>
            <a:xfrm>
              <a:off x="2014981" y="3183504"/>
              <a:ext cx="810338" cy="1093192"/>
              <a:chOff x="891881" y="2129054"/>
              <a:chExt cx="810338" cy="1093192"/>
            </a:xfrm>
          </p:grpSpPr>
          <p:pic>
            <p:nvPicPr>
              <p:cNvPr id="167" name="Google Shape;167;p16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8" name="Google Shape;168;p16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sp>
          <p:nvSpPr>
            <p:cNvPr id="170" name="Google Shape;170;p16"/>
            <p:cNvSpPr/>
            <p:nvPr/>
          </p:nvSpPr>
          <p:spPr>
            <a:xfrm>
              <a:off x="836875" y="4412175"/>
              <a:ext cx="917400" cy="283500"/>
            </a:xfrm>
            <a:prstGeom prst="roundRect">
              <a:avLst>
                <a:gd name="adj" fmla="val 16667"/>
              </a:avLst>
            </a:prstGeom>
            <a:solidFill>
              <a:srgbClr val="1BD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세탁 예약</a:t>
              </a:r>
              <a:endParaRPr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1961450" y="4412175"/>
              <a:ext cx="917400" cy="283500"/>
            </a:xfrm>
            <a:prstGeom prst="roundRect">
              <a:avLst>
                <a:gd name="adj" fmla="val 16667"/>
              </a:avLst>
            </a:prstGeom>
            <a:solidFill>
              <a:srgbClr val="FFDE3C"/>
            </a:solidFill>
            <a:ln w="28575" cap="flat" cmpd="sng">
              <a:solidFill>
                <a:srgbClr val="25FF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건조 예약</a:t>
              </a:r>
              <a:endParaRPr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  <p:cxnSp>
        <p:nvCxnSpPr>
          <p:cNvPr id="172" name="Google Shape;172;p16"/>
          <p:cNvCxnSpPr>
            <a:stCxn id="160" idx="3"/>
            <a:endCxn id="143" idx="1"/>
          </p:cNvCxnSpPr>
          <p:nvPr/>
        </p:nvCxnSpPr>
        <p:spPr>
          <a:xfrm>
            <a:off x="2793936" y="2447050"/>
            <a:ext cx="592200" cy="2397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173" name="Google Shape;173;p16"/>
          <p:cNvGrpSpPr/>
          <p:nvPr/>
        </p:nvGrpSpPr>
        <p:grpSpPr>
          <a:xfrm>
            <a:off x="6058450" y="2266413"/>
            <a:ext cx="2371500" cy="1206900"/>
            <a:chOff x="2926600" y="1574525"/>
            <a:chExt cx="2371500" cy="1206900"/>
          </a:xfrm>
        </p:grpSpPr>
        <p:sp>
          <p:nvSpPr>
            <p:cNvPr id="174" name="Google Shape;174;p16"/>
            <p:cNvSpPr/>
            <p:nvPr/>
          </p:nvSpPr>
          <p:spPr>
            <a:xfrm>
              <a:off x="2926600" y="1574525"/>
              <a:ext cx="2371500" cy="1206900"/>
            </a:xfrm>
            <a:prstGeom prst="roundRect">
              <a:avLst>
                <a:gd name="adj" fmla="val 83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175" name="Google Shape;175;p16"/>
            <p:cNvSpPr txBox="1"/>
            <p:nvPr/>
          </p:nvSpPr>
          <p:spPr>
            <a:xfrm>
              <a:off x="3057175" y="1714600"/>
              <a:ext cx="20805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326호 세탁기 사용을 시작합니다.</a:t>
              </a:r>
              <a:endParaRPr sz="1300"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635350" y="2299588"/>
              <a:ext cx="954000" cy="3252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확인</a:t>
              </a:r>
              <a:endParaRPr sz="13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sp>
        <p:nvSpPr>
          <p:cNvPr id="177" name="Google Shape;177;p16"/>
          <p:cNvSpPr txBox="1"/>
          <p:nvPr/>
        </p:nvSpPr>
        <p:spPr>
          <a:xfrm>
            <a:off x="6104250" y="1500213"/>
            <a:ext cx="180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[alert]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6060250" y="1046867"/>
            <a:ext cx="2367900" cy="3840900"/>
          </a:xfrm>
          <a:prstGeom prst="roundRect">
            <a:avLst>
              <a:gd name="adj" fmla="val 479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6278500" y="1072657"/>
            <a:ext cx="1931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rPr>
              <a:t>런드리 정글</a:t>
            </a:r>
            <a:endParaRPr sz="1600">
              <a:latin typeface="Noto Sans KR" panose="020B0500000000000000" pitchFamily="34" charset="-128"/>
              <a:ea typeface="Noto Sans KR" panose="020B0500000000000000" pitchFamily="34" charset="-128"/>
              <a:cs typeface="Noto Sans ExtraBold"/>
              <a:sym typeface="Noto Sans ExtraBold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6383713" y="1576413"/>
            <a:ext cx="596400" cy="283500"/>
          </a:xfrm>
          <a:prstGeom prst="roundRect">
            <a:avLst>
              <a:gd name="adj" fmla="val 16667"/>
            </a:avLst>
          </a:prstGeom>
          <a:solidFill>
            <a:srgbClr val="2319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325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7518013" y="1576413"/>
            <a:ext cx="596400" cy="283500"/>
          </a:xfrm>
          <a:prstGeom prst="roundRect">
            <a:avLst>
              <a:gd name="adj" fmla="val 16667"/>
            </a:avLst>
          </a:prstGeom>
          <a:solidFill>
            <a:srgbClr val="2319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326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182" name="Google Shape;182;p16"/>
          <p:cNvGrpSpPr/>
          <p:nvPr/>
        </p:nvGrpSpPr>
        <p:grpSpPr>
          <a:xfrm>
            <a:off x="6278219" y="1900467"/>
            <a:ext cx="810338" cy="1093192"/>
            <a:chOff x="891881" y="2129054"/>
            <a:chExt cx="810338" cy="1093192"/>
          </a:xfrm>
        </p:grpSpPr>
        <p:pic>
          <p:nvPicPr>
            <p:cNvPr id="183" name="Google Shape;183;p16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4" name="Google Shape;184;p16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세탁기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186" name="Google Shape;186;p16"/>
          <p:cNvGrpSpPr/>
          <p:nvPr/>
        </p:nvGrpSpPr>
        <p:grpSpPr>
          <a:xfrm>
            <a:off x="6278219" y="3183517"/>
            <a:ext cx="810338" cy="1093192"/>
            <a:chOff x="891881" y="2129054"/>
            <a:chExt cx="810338" cy="1093192"/>
          </a:xfrm>
        </p:grpSpPr>
        <p:pic>
          <p:nvPicPr>
            <p:cNvPr id="187" name="Google Shape;187;p16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Google Shape;188;p16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건조기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190" name="Google Shape;190;p16"/>
          <p:cNvGrpSpPr/>
          <p:nvPr/>
        </p:nvGrpSpPr>
        <p:grpSpPr>
          <a:xfrm>
            <a:off x="7401319" y="3183517"/>
            <a:ext cx="810338" cy="1093192"/>
            <a:chOff x="891881" y="2129054"/>
            <a:chExt cx="810338" cy="1093192"/>
          </a:xfrm>
        </p:grpSpPr>
        <p:pic>
          <p:nvPicPr>
            <p:cNvPr id="191" name="Google Shape;191;p16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16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건조기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sp>
        <p:nvSpPr>
          <p:cNvPr id="194" name="Google Shape;194;p16"/>
          <p:cNvSpPr/>
          <p:nvPr/>
        </p:nvSpPr>
        <p:spPr>
          <a:xfrm>
            <a:off x="6223213" y="4412188"/>
            <a:ext cx="917400" cy="283500"/>
          </a:xfrm>
          <a:prstGeom prst="roundRect">
            <a:avLst>
              <a:gd name="adj" fmla="val 16667"/>
            </a:avLst>
          </a:prstGeom>
          <a:solidFill>
            <a:srgbClr val="1BD6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세탁 예약</a:t>
            </a:r>
            <a:endParaRPr b="1">
              <a:solidFill>
                <a:schemeClr val="dk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195" name="Google Shape;195;p16"/>
          <p:cNvSpPr/>
          <p:nvPr/>
        </p:nvSpPr>
        <p:spPr>
          <a:xfrm>
            <a:off x="7347788" y="4412188"/>
            <a:ext cx="917400" cy="283500"/>
          </a:xfrm>
          <a:prstGeom prst="roundRect">
            <a:avLst>
              <a:gd name="adj" fmla="val 16667"/>
            </a:avLst>
          </a:prstGeom>
          <a:solidFill>
            <a:srgbClr val="FFDE3C"/>
          </a:solidFill>
          <a:ln w="28575" cap="flat" cmpd="sng">
            <a:solidFill>
              <a:srgbClr val="25FF7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건조 예약</a:t>
            </a:r>
            <a:endParaRPr b="1">
              <a:solidFill>
                <a:schemeClr val="dk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196" name="Google Shape;196;p16"/>
          <p:cNvSpPr/>
          <p:nvPr/>
        </p:nvSpPr>
        <p:spPr>
          <a:xfrm>
            <a:off x="6058450" y="1046867"/>
            <a:ext cx="2367900" cy="3840900"/>
          </a:xfrm>
          <a:prstGeom prst="roundRect">
            <a:avLst>
              <a:gd name="adj" fmla="val 4794"/>
            </a:avLst>
          </a:prstGeom>
          <a:solidFill>
            <a:srgbClr val="000000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grpSp>
        <p:nvGrpSpPr>
          <p:cNvPr id="197" name="Google Shape;197;p16"/>
          <p:cNvGrpSpPr/>
          <p:nvPr/>
        </p:nvGrpSpPr>
        <p:grpSpPr>
          <a:xfrm>
            <a:off x="7401319" y="1900467"/>
            <a:ext cx="810338" cy="1093192"/>
            <a:chOff x="891881" y="2129054"/>
            <a:chExt cx="810338" cy="1093192"/>
          </a:xfrm>
        </p:grpSpPr>
        <p:pic>
          <p:nvPicPr>
            <p:cNvPr id="198" name="Google Shape;198;p16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 w="38100" cap="flat" cmpd="sng">
              <a:solidFill>
                <a:srgbClr val="FF00F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99" name="Google Shape;199;p16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사용중(여)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21:30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건조기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cxnSp>
        <p:nvCxnSpPr>
          <p:cNvPr id="201" name="Google Shape;201;p16"/>
          <p:cNvCxnSpPr>
            <a:stCxn id="145" idx="3"/>
            <a:endCxn id="178" idx="1"/>
          </p:cNvCxnSpPr>
          <p:nvPr/>
        </p:nvCxnSpPr>
        <p:spPr>
          <a:xfrm rot="10800000" flipH="1">
            <a:off x="4527800" y="2967413"/>
            <a:ext cx="1532400" cy="2406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2" name="Google Shape;202;p16"/>
          <p:cNvSpPr txBox="1"/>
          <p:nvPr/>
        </p:nvSpPr>
        <p:spPr>
          <a:xfrm>
            <a:off x="6060200" y="646675"/>
            <a:ext cx="180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[새로고침 후]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/>
          <p:nvPr/>
        </p:nvSpPr>
        <p:spPr>
          <a:xfrm>
            <a:off x="3306825" y="2404250"/>
            <a:ext cx="1862400" cy="642600"/>
          </a:xfrm>
          <a:prstGeom prst="diamond">
            <a:avLst/>
          </a:prstGeom>
          <a:solidFill>
            <a:srgbClr val="E9FF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 panose="020B0500000000000000" pitchFamily="34" charset="-128"/>
                <a:ea typeface="Noto Sans KR" panose="020B0500000000000000" pitchFamily="34" charset="-128"/>
                <a:cs typeface="Noto Sans Medium"/>
                <a:sym typeface="Noto Sans Medium"/>
              </a:rPr>
              <a:t>사용중인 유저</a:t>
            </a:r>
            <a:endParaRPr>
              <a:latin typeface="Noto Sans KR" panose="020B0500000000000000" pitchFamily="34" charset="-128"/>
              <a:ea typeface="Noto Sans KR" panose="020B0500000000000000" pitchFamily="34" charset="-128"/>
              <a:cs typeface="Noto Sans Medium"/>
              <a:sym typeface="Noto Sans Medium"/>
            </a:endParaRPr>
          </a:p>
        </p:txBody>
      </p:sp>
      <p:cxnSp>
        <p:nvCxnSpPr>
          <p:cNvPr id="208" name="Google Shape;208;p17"/>
          <p:cNvCxnSpPr>
            <a:stCxn id="207" idx="3"/>
            <a:endCxn id="209" idx="1"/>
          </p:cNvCxnSpPr>
          <p:nvPr/>
        </p:nvCxnSpPr>
        <p:spPr>
          <a:xfrm rot="10800000" flipH="1">
            <a:off x="5169225" y="1942850"/>
            <a:ext cx="429300" cy="7827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10" name="Google Shape;210;p17"/>
          <p:cNvCxnSpPr>
            <a:stCxn id="207" idx="3"/>
            <a:endCxn id="211" idx="1"/>
          </p:cNvCxnSpPr>
          <p:nvPr/>
        </p:nvCxnSpPr>
        <p:spPr>
          <a:xfrm>
            <a:off x="5169225" y="2725550"/>
            <a:ext cx="429300" cy="10881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12" name="Google Shape;212;p17"/>
          <p:cNvSpPr txBox="1"/>
          <p:nvPr/>
        </p:nvSpPr>
        <p:spPr>
          <a:xfrm>
            <a:off x="4911575" y="2101275"/>
            <a:ext cx="610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YES</a:t>
            </a:r>
            <a:endParaRPr sz="1300" b="1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213" name="Google Shape;213;p17"/>
          <p:cNvSpPr txBox="1"/>
          <p:nvPr/>
        </p:nvSpPr>
        <p:spPr>
          <a:xfrm>
            <a:off x="4960475" y="3046850"/>
            <a:ext cx="610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NO</a:t>
            </a:r>
            <a:endParaRPr sz="1300" b="1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214" name="Google Shape;214;p17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와이어프레임: 메인페이지 (사용종료, 확인)</a:t>
            </a:r>
            <a:endParaRPr b="1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215" name="Google Shape;215;p17"/>
          <p:cNvGrpSpPr/>
          <p:nvPr/>
        </p:nvGrpSpPr>
        <p:grpSpPr>
          <a:xfrm>
            <a:off x="5598525" y="3095762"/>
            <a:ext cx="2371500" cy="1435500"/>
            <a:chOff x="5952275" y="1288662"/>
            <a:chExt cx="2371500" cy="1435500"/>
          </a:xfrm>
        </p:grpSpPr>
        <p:sp>
          <p:nvSpPr>
            <p:cNvPr id="211" name="Google Shape;211;p17"/>
            <p:cNvSpPr/>
            <p:nvPr/>
          </p:nvSpPr>
          <p:spPr>
            <a:xfrm>
              <a:off x="5952275" y="1288662"/>
              <a:ext cx="2371500" cy="1435500"/>
            </a:xfrm>
            <a:prstGeom prst="roundRect">
              <a:avLst>
                <a:gd name="adj" fmla="val 8379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6097775" y="1347750"/>
              <a:ext cx="2080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325호 세탁기 사용자</a:t>
              </a:r>
              <a:endParaRPr b="1"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>
              <a:off x="6097775" y="1634763"/>
              <a:ext cx="20805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염혜지(여) 110호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시작시간 : 20:00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경과시간 : 00:20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6685325" y="2281263"/>
              <a:ext cx="905400" cy="325200"/>
            </a:xfrm>
            <a:prstGeom prst="roundRect">
              <a:avLst>
                <a:gd name="adj" fmla="val 16667"/>
              </a:avLst>
            </a:prstGeom>
            <a:solidFill>
              <a:srgbClr val="D0D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확인</a:t>
              </a:r>
              <a:endParaRPr sz="13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219" name="Google Shape;219;p17"/>
          <p:cNvGrpSpPr/>
          <p:nvPr/>
        </p:nvGrpSpPr>
        <p:grpSpPr>
          <a:xfrm>
            <a:off x="717650" y="1046892"/>
            <a:ext cx="2367900" cy="3840900"/>
            <a:chOff x="717650" y="1046892"/>
            <a:chExt cx="2367900" cy="3840900"/>
          </a:xfrm>
        </p:grpSpPr>
        <p:sp>
          <p:nvSpPr>
            <p:cNvPr id="220" name="Google Shape;220;p17"/>
            <p:cNvSpPr/>
            <p:nvPr/>
          </p:nvSpPr>
          <p:spPr>
            <a:xfrm>
              <a:off x="717650" y="1046892"/>
              <a:ext cx="2367900" cy="3840900"/>
            </a:xfrm>
            <a:prstGeom prst="roundRect">
              <a:avLst>
                <a:gd name="adj" fmla="val 479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935900" y="1072644"/>
              <a:ext cx="1931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 b="1" dirty="0">
                  <a:latin typeface="Noto Sans KR" panose="020B0500000000000000" pitchFamily="34" charset="-128"/>
                  <a:ea typeface="Noto Sans KR" panose="020B0500000000000000" pitchFamily="34" charset="-128"/>
                  <a:cs typeface="Noto Sans ExtraBold"/>
                  <a:sym typeface="Noto Sans ExtraBold"/>
                </a:rPr>
                <a:t>런드리 정글</a:t>
              </a:r>
              <a:endParaRPr sz="1600" b="1" dirty="0"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9973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325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21316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326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grpSp>
          <p:nvGrpSpPr>
            <p:cNvPr id="224" name="Google Shape;224;p17"/>
            <p:cNvGrpSpPr/>
            <p:nvPr/>
          </p:nvGrpSpPr>
          <p:grpSpPr>
            <a:xfrm>
              <a:off x="891881" y="1900454"/>
              <a:ext cx="810338" cy="1093192"/>
              <a:chOff x="891881" y="2129054"/>
              <a:chExt cx="810338" cy="1093192"/>
            </a:xfrm>
          </p:grpSpPr>
          <p:pic>
            <p:nvPicPr>
              <p:cNvPr id="225" name="Google Shape;225;p17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 w="28575" cap="flat" cmpd="sng">
                <a:solidFill>
                  <a:srgbClr val="25FF71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226" name="Google Shape;226;p17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228" name="Google Shape;228;p17"/>
            <p:cNvGrpSpPr/>
            <p:nvPr/>
          </p:nvGrpSpPr>
          <p:grpSpPr>
            <a:xfrm>
              <a:off x="1850633" y="1900454"/>
              <a:ext cx="1139056" cy="1093192"/>
              <a:chOff x="1850633" y="2129054"/>
              <a:chExt cx="1139056" cy="1093192"/>
            </a:xfrm>
          </p:grpSpPr>
          <p:pic>
            <p:nvPicPr>
              <p:cNvPr id="229" name="Google Shape;229;p17"/>
              <p:cNvPicPr preferRelativeResize="0"/>
              <p:nvPr/>
            </p:nvPicPr>
            <p:blipFill rotWithShape="1">
              <a:blip r:embed="rId3">
                <a:alphaModFix/>
              </a:blip>
              <a:srcRect l="4132" t="30256" r="49178" b="27438"/>
              <a:stretch/>
            </p:blipFill>
            <p:spPr>
              <a:xfrm>
                <a:off x="1850633" y="2129054"/>
                <a:ext cx="1139056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0" name="Google Shape;230;p17"/>
              <p:cNvSpPr txBox="1"/>
              <p:nvPr/>
            </p:nvSpPr>
            <p:spPr>
              <a:xfrm>
                <a:off x="2065836" y="2514100"/>
                <a:ext cx="728100" cy="323100"/>
              </a:xfrm>
              <a:prstGeom prst="rect">
                <a:avLst/>
              </a:prstGeom>
              <a:solidFill>
                <a:srgbClr val="D9EAD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274E13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사용가능</a:t>
                </a:r>
                <a:endParaRPr sz="900">
                  <a:solidFill>
                    <a:srgbClr val="274E13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2097175" y="2281688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232" name="Google Shape;232;p17"/>
            <p:cNvGrpSpPr/>
            <p:nvPr/>
          </p:nvGrpSpPr>
          <p:grpSpPr>
            <a:xfrm>
              <a:off x="891881" y="3183504"/>
              <a:ext cx="810338" cy="1093192"/>
              <a:chOff x="891881" y="2129054"/>
              <a:chExt cx="810338" cy="1093192"/>
            </a:xfrm>
          </p:grpSpPr>
          <p:pic>
            <p:nvPicPr>
              <p:cNvPr id="233" name="Google Shape;233;p17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4" name="Google Shape;234;p17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236" name="Google Shape;236;p17"/>
            <p:cNvGrpSpPr/>
            <p:nvPr/>
          </p:nvGrpSpPr>
          <p:grpSpPr>
            <a:xfrm>
              <a:off x="2014981" y="3183504"/>
              <a:ext cx="810338" cy="1093192"/>
              <a:chOff x="891881" y="2129054"/>
              <a:chExt cx="810338" cy="1093192"/>
            </a:xfrm>
          </p:grpSpPr>
          <p:pic>
            <p:nvPicPr>
              <p:cNvPr id="237" name="Google Shape;237;p17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8" name="Google Shape;238;p17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39" name="Google Shape;239;p17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sp>
          <p:nvSpPr>
            <p:cNvPr id="240" name="Google Shape;240;p17"/>
            <p:cNvSpPr/>
            <p:nvPr/>
          </p:nvSpPr>
          <p:spPr>
            <a:xfrm>
              <a:off x="836875" y="4412175"/>
              <a:ext cx="917400" cy="283500"/>
            </a:xfrm>
            <a:prstGeom prst="roundRect">
              <a:avLst>
                <a:gd name="adj" fmla="val 16667"/>
              </a:avLst>
            </a:prstGeom>
            <a:solidFill>
              <a:srgbClr val="1BD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세탁 예약</a:t>
              </a:r>
              <a:endParaRPr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  <p:sp>
        <p:nvSpPr>
          <p:cNvPr id="241" name="Google Shape;241;p17"/>
          <p:cNvSpPr/>
          <p:nvPr/>
        </p:nvSpPr>
        <p:spPr>
          <a:xfrm>
            <a:off x="1961450" y="4412175"/>
            <a:ext cx="917400" cy="283500"/>
          </a:xfrm>
          <a:prstGeom prst="roundRect">
            <a:avLst>
              <a:gd name="adj" fmla="val 16667"/>
            </a:avLst>
          </a:prstGeom>
          <a:solidFill>
            <a:srgbClr val="FFDE3C"/>
          </a:solidFill>
          <a:ln w="28575" cap="flat" cmpd="sng">
            <a:solidFill>
              <a:srgbClr val="25FF7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건조 예약</a:t>
            </a:r>
            <a:endParaRPr b="1">
              <a:solidFill>
                <a:schemeClr val="dk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cxnSp>
        <p:nvCxnSpPr>
          <p:cNvPr id="242" name="Google Shape;242;p17"/>
          <p:cNvCxnSpPr>
            <a:stCxn id="225" idx="3"/>
            <a:endCxn id="207" idx="1"/>
          </p:cNvCxnSpPr>
          <p:nvPr/>
        </p:nvCxnSpPr>
        <p:spPr>
          <a:xfrm>
            <a:off x="1702219" y="2447050"/>
            <a:ext cx="1604700" cy="2784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43" name="Google Shape;243;p17"/>
          <p:cNvGrpSpPr/>
          <p:nvPr/>
        </p:nvGrpSpPr>
        <p:grpSpPr>
          <a:xfrm>
            <a:off x="5571275" y="888450"/>
            <a:ext cx="2616850" cy="2158400"/>
            <a:chOff x="5952275" y="888450"/>
            <a:chExt cx="2616850" cy="2158400"/>
          </a:xfrm>
        </p:grpSpPr>
        <p:sp>
          <p:nvSpPr>
            <p:cNvPr id="244" name="Google Shape;244;p17"/>
            <p:cNvSpPr txBox="1"/>
            <p:nvPr/>
          </p:nvSpPr>
          <p:spPr>
            <a:xfrm>
              <a:off x="5952275" y="888450"/>
              <a:ext cx="1808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[팝업창]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245" name="Google Shape;245;p17"/>
            <p:cNvSpPr txBox="1"/>
            <p:nvPr/>
          </p:nvSpPr>
          <p:spPr>
            <a:xfrm>
              <a:off x="5974425" y="2661950"/>
              <a:ext cx="25947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rPr>
                <a:t>*일정 시간 후 자동으로 사용 종료됨</a:t>
              </a:r>
              <a:endParaRPr sz="1300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Medium"/>
                <a:sym typeface="Noto Sans Medium"/>
              </a:endParaRPr>
            </a:p>
          </p:txBody>
        </p:sp>
        <p:grpSp>
          <p:nvGrpSpPr>
            <p:cNvPr id="246" name="Google Shape;246;p17"/>
            <p:cNvGrpSpPr/>
            <p:nvPr/>
          </p:nvGrpSpPr>
          <p:grpSpPr>
            <a:xfrm>
              <a:off x="5979625" y="1225062"/>
              <a:ext cx="2371500" cy="1435500"/>
              <a:chOff x="5979625" y="1225062"/>
              <a:chExt cx="2371500" cy="1435500"/>
            </a:xfrm>
          </p:grpSpPr>
          <p:sp>
            <p:nvSpPr>
              <p:cNvPr id="209" name="Google Shape;209;p17"/>
              <p:cNvSpPr/>
              <p:nvPr/>
            </p:nvSpPr>
            <p:spPr>
              <a:xfrm>
                <a:off x="5979625" y="1225062"/>
                <a:ext cx="2371500" cy="1435500"/>
              </a:xfrm>
              <a:prstGeom prst="roundRect">
                <a:avLst>
                  <a:gd name="adj" fmla="val 8379"/>
                </a:avLst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247" name="Google Shape;247;p17"/>
              <p:cNvSpPr txBox="1"/>
              <p:nvPr/>
            </p:nvSpPr>
            <p:spPr>
              <a:xfrm>
                <a:off x="6125125" y="1284150"/>
                <a:ext cx="2080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b="1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325호 세탁기 사용자</a:t>
                </a:r>
                <a:endParaRPr b="1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sp>
            <p:nvSpPr>
              <p:cNvPr id="248" name="Google Shape;248;p17"/>
              <p:cNvSpPr txBox="1"/>
              <p:nvPr/>
            </p:nvSpPr>
            <p:spPr>
              <a:xfrm>
                <a:off x="6125125" y="1571163"/>
                <a:ext cx="20805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염혜지(여) 110호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시작시간 : 20:00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경과시간 : 00:20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grpSp>
            <p:nvGrpSpPr>
              <p:cNvPr id="249" name="Google Shape;249;p17"/>
              <p:cNvGrpSpPr/>
              <p:nvPr/>
            </p:nvGrpSpPr>
            <p:grpSpPr>
              <a:xfrm>
                <a:off x="6169300" y="2197600"/>
                <a:ext cx="1992125" cy="384900"/>
                <a:chOff x="6202900" y="2141750"/>
                <a:chExt cx="1992125" cy="384900"/>
              </a:xfrm>
            </p:grpSpPr>
            <p:sp>
              <p:nvSpPr>
                <p:cNvPr id="250" name="Google Shape;250;p17"/>
                <p:cNvSpPr/>
                <p:nvPr/>
              </p:nvSpPr>
              <p:spPr>
                <a:xfrm>
                  <a:off x="6202900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A99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사용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종료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  <p:sp>
              <p:nvSpPr>
                <p:cNvPr id="251" name="Google Shape;251;p17"/>
                <p:cNvSpPr/>
                <p:nvPr/>
              </p:nvSpPr>
              <p:spPr>
                <a:xfrm>
                  <a:off x="6893563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A2C4C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수거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요청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  <p:sp>
              <p:nvSpPr>
                <p:cNvPr id="252" name="Google Shape;252;p17"/>
                <p:cNvSpPr/>
                <p:nvPr/>
              </p:nvSpPr>
              <p:spPr>
                <a:xfrm>
                  <a:off x="7584225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0D0D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확인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8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와이어프레임: 메인페이지 (수거 요청)</a:t>
            </a:r>
            <a:endParaRPr b="1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258" name="Google Shape;258;p18"/>
          <p:cNvGrpSpPr/>
          <p:nvPr/>
        </p:nvGrpSpPr>
        <p:grpSpPr>
          <a:xfrm>
            <a:off x="644373" y="1083225"/>
            <a:ext cx="2504554" cy="2060662"/>
            <a:chOff x="5885748" y="599900"/>
            <a:chExt cx="2504554" cy="2060662"/>
          </a:xfrm>
        </p:grpSpPr>
        <p:sp>
          <p:nvSpPr>
            <p:cNvPr id="259" name="Google Shape;259;p18"/>
            <p:cNvSpPr txBox="1"/>
            <p:nvPr/>
          </p:nvSpPr>
          <p:spPr>
            <a:xfrm>
              <a:off x="5885748" y="599900"/>
              <a:ext cx="2504554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500" b="1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사용 버튼을 눌렀지만, </a:t>
              </a:r>
              <a:endParaRPr sz="1500"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500" b="1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타인의 세탁물이 남아 있을 때</a:t>
              </a:r>
              <a:endParaRPr sz="1500"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grpSp>
          <p:nvGrpSpPr>
            <p:cNvPr id="260" name="Google Shape;260;p18"/>
            <p:cNvGrpSpPr/>
            <p:nvPr/>
          </p:nvGrpSpPr>
          <p:grpSpPr>
            <a:xfrm>
              <a:off x="5979625" y="1225062"/>
              <a:ext cx="2371500" cy="1435500"/>
              <a:chOff x="5979625" y="1225062"/>
              <a:chExt cx="2371500" cy="1435500"/>
            </a:xfrm>
          </p:grpSpPr>
          <p:sp>
            <p:nvSpPr>
              <p:cNvPr id="261" name="Google Shape;261;p18"/>
              <p:cNvSpPr/>
              <p:nvPr/>
            </p:nvSpPr>
            <p:spPr>
              <a:xfrm>
                <a:off x="5979625" y="1225062"/>
                <a:ext cx="2371500" cy="1435500"/>
              </a:xfrm>
              <a:prstGeom prst="roundRect">
                <a:avLst>
                  <a:gd name="adj" fmla="val 8379"/>
                </a:avLst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262" name="Google Shape;262;p18"/>
              <p:cNvSpPr txBox="1"/>
              <p:nvPr/>
            </p:nvSpPr>
            <p:spPr>
              <a:xfrm>
                <a:off x="6125125" y="1284150"/>
                <a:ext cx="2080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b="1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325호 세탁기 사용자</a:t>
                </a:r>
                <a:endParaRPr b="1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sp>
            <p:nvSpPr>
              <p:cNvPr id="263" name="Google Shape;263;p18"/>
              <p:cNvSpPr txBox="1"/>
              <p:nvPr/>
            </p:nvSpPr>
            <p:spPr>
              <a:xfrm>
                <a:off x="6125125" y="1571163"/>
                <a:ext cx="20805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염혜지(여) 110호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시작시간 : 20:00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경과시간 : 00:20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grpSp>
            <p:nvGrpSpPr>
              <p:cNvPr id="264" name="Google Shape;264;p18"/>
              <p:cNvGrpSpPr/>
              <p:nvPr/>
            </p:nvGrpSpPr>
            <p:grpSpPr>
              <a:xfrm>
                <a:off x="6169300" y="2197600"/>
                <a:ext cx="1992125" cy="384900"/>
                <a:chOff x="6202900" y="2141750"/>
                <a:chExt cx="1992125" cy="384900"/>
              </a:xfrm>
            </p:grpSpPr>
            <p:sp>
              <p:nvSpPr>
                <p:cNvPr id="265" name="Google Shape;265;p18"/>
                <p:cNvSpPr/>
                <p:nvPr/>
              </p:nvSpPr>
              <p:spPr>
                <a:xfrm>
                  <a:off x="6202900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A99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사용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종료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  <p:sp>
              <p:nvSpPr>
                <p:cNvPr id="266" name="Google Shape;266;p18"/>
                <p:cNvSpPr/>
                <p:nvPr/>
              </p:nvSpPr>
              <p:spPr>
                <a:xfrm>
                  <a:off x="6893563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A2C4C9"/>
                </a:solidFill>
                <a:ln w="28575" cap="flat" cmpd="sng">
                  <a:solidFill>
                    <a:srgbClr val="25FF7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수거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요청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  <p:sp>
              <p:nvSpPr>
                <p:cNvPr id="267" name="Google Shape;267;p18"/>
                <p:cNvSpPr/>
                <p:nvPr/>
              </p:nvSpPr>
              <p:spPr>
                <a:xfrm>
                  <a:off x="7584225" y="2141750"/>
                  <a:ext cx="610800" cy="3849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0D0D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1300">
                      <a:latin typeface="Noto Sans KR" panose="020B0500000000000000" pitchFamily="34" charset="-128"/>
                      <a:ea typeface="Noto Sans KR" panose="020B0500000000000000" pitchFamily="34" charset="-128"/>
                      <a:cs typeface="Noto Sans SemiBold"/>
                      <a:sym typeface="Noto Sans SemiBold"/>
                    </a:rPr>
                    <a:t>확인</a:t>
                  </a:r>
                  <a:endParaRPr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endParaRPr>
                </a:p>
              </p:txBody>
            </p:sp>
          </p:grpSp>
        </p:grpSp>
      </p:grpSp>
      <p:grpSp>
        <p:nvGrpSpPr>
          <p:cNvPr id="268" name="Google Shape;268;p18"/>
          <p:cNvGrpSpPr/>
          <p:nvPr/>
        </p:nvGrpSpPr>
        <p:grpSpPr>
          <a:xfrm>
            <a:off x="724575" y="3385562"/>
            <a:ext cx="2371500" cy="1435500"/>
            <a:chOff x="738150" y="3111762"/>
            <a:chExt cx="2371500" cy="1435500"/>
          </a:xfrm>
        </p:grpSpPr>
        <p:grpSp>
          <p:nvGrpSpPr>
            <p:cNvPr id="269" name="Google Shape;269;p18"/>
            <p:cNvGrpSpPr/>
            <p:nvPr/>
          </p:nvGrpSpPr>
          <p:grpSpPr>
            <a:xfrm>
              <a:off x="738150" y="3111762"/>
              <a:ext cx="2371500" cy="1435500"/>
              <a:chOff x="5952275" y="1288662"/>
              <a:chExt cx="2371500" cy="1435500"/>
            </a:xfrm>
          </p:grpSpPr>
          <p:sp>
            <p:nvSpPr>
              <p:cNvPr id="270" name="Google Shape;270;p18"/>
              <p:cNvSpPr/>
              <p:nvPr/>
            </p:nvSpPr>
            <p:spPr>
              <a:xfrm>
                <a:off x="5952275" y="1288662"/>
                <a:ext cx="2371500" cy="1435500"/>
              </a:xfrm>
              <a:prstGeom prst="roundRect">
                <a:avLst>
                  <a:gd name="adj" fmla="val 8379"/>
                </a:avLst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Noto Sans KR" panose="020B0500000000000000" pitchFamily="34" charset="-128"/>
                  <a:ea typeface="Noto Sans KR" panose="020B0500000000000000" pitchFamily="34" charset="-128"/>
                </a:endParaRPr>
              </a:p>
            </p:txBody>
          </p:sp>
          <p:sp>
            <p:nvSpPr>
              <p:cNvPr id="271" name="Google Shape;271;p18"/>
              <p:cNvSpPr txBox="1"/>
              <p:nvPr/>
            </p:nvSpPr>
            <p:spPr>
              <a:xfrm>
                <a:off x="6097775" y="1347750"/>
                <a:ext cx="2080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b="1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325호 세탁기 사용자</a:t>
                </a:r>
                <a:endParaRPr b="1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sp>
            <p:nvSpPr>
              <p:cNvPr id="272" name="Google Shape;272;p18"/>
              <p:cNvSpPr txBox="1"/>
              <p:nvPr/>
            </p:nvSpPr>
            <p:spPr>
              <a:xfrm>
                <a:off x="6097775" y="1634763"/>
                <a:ext cx="20805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염혜지(여) 110호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시작시간 : 20:00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"/>
                    <a:sym typeface="Noto Sans"/>
                  </a:rPr>
                  <a:t>경과시간 : 00:20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endParaRPr>
              </a:p>
            </p:txBody>
          </p:sp>
          <p:sp>
            <p:nvSpPr>
              <p:cNvPr id="273" name="Google Shape;273;p18"/>
              <p:cNvSpPr/>
              <p:nvPr/>
            </p:nvSpPr>
            <p:spPr>
              <a:xfrm>
                <a:off x="6685325" y="2281263"/>
                <a:ext cx="905400" cy="325200"/>
              </a:xfrm>
              <a:prstGeom prst="roundRect">
                <a:avLst>
                  <a:gd name="adj" fmla="val 16667"/>
                </a:avLst>
              </a:prstGeom>
              <a:solidFill>
                <a:srgbClr val="D0D0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3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확인</a:t>
                </a:r>
                <a:endParaRPr sz="13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sp>
          <p:nvSpPr>
            <p:cNvPr id="274" name="Google Shape;274;p18"/>
            <p:cNvSpPr/>
            <p:nvPr/>
          </p:nvSpPr>
          <p:spPr>
            <a:xfrm>
              <a:off x="738150" y="3111762"/>
              <a:ext cx="2371500" cy="1435500"/>
            </a:xfrm>
            <a:prstGeom prst="roundRect">
              <a:avLst>
                <a:gd name="adj" fmla="val 8379"/>
              </a:avLst>
            </a:prstGeom>
            <a:solidFill>
              <a:srgbClr val="000000">
                <a:alpha val="7255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</p:grpSp>
      <p:cxnSp>
        <p:nvCxnSpPr>
          <p:cNvPr id="275" name="Google Shape;275;p18"/>
          <p:cNvCxnSpPr>
            <a:stCxn id="266" idx="3"/>
          </p:cNvCxnSpPr>
          <p:nvPr/>
        </p:nvCxnSpPr>
        <p:spPr>
          <a:xfrm>
            <a:off x="2229388" y="2873375"/>
            <a:ext cx="2034000" cy="2754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76" name="Google Shape;276;p18"/>
          <p:cNvGrpSpPr/>
          <p:nvPr/>
        </p:nvGrpSpPr>
        <p:grpSpPr>
          <a:xfrm>
            <a:off x="3938225" y="1395663"/>
            <a:ext cx="3126001" cy="2725427"/>
            <a:chOff x="5658800" y="1176200"/>
            <a:chExt cx="3126001" cy="2725427"/>
          </a:xfrm>
        </p:grpSpPr>
        <p:grpSp>
          <p:nvGrpSpPr>
            <p:cNvPr id="277" name="Google Shape;277;p18"/>
            <p:cNvGrpSpPr/>
            <p:nvPr/>
          </p:nvGrpSpPr>
          <p:grpSpPr>
            <a:xfrm>
              <a:off x="5658800" y="1576400"/>
              <a:ext cx="3126001" cy="2325227"/>
              <a:chOff x="5707700" y="1576400"/>
              <a:chExt cx="3126001" cy="2325227"/>
            </a:xfrm>
          </p:grpSpPr>
          <p:pic>
            <p:nvPicPr>
              <p:cNvPr id="278" name="Google Shape;278;p18"/>
              <p:cNvPicPr preferRelativeResize="0"/>
              <p:nvPr/>
            </p:nvPicPr>
            <p:blipFill rotWithShape="1">
              <a:blip r:embed="rId3">
                <a:alphaModFix/>
              </a:blip>
              <a:srcRect b="57607"/>
              <a:stretch/>
            </p:blipFill>
            <p:spPr>
              <a:xfrm>
                <a:off x="5707700" y="1576400"/>
                <a:ext cx="3126001" cy="232522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9" name="Google Shape;279;p18"/>
              <p:cNvSpPr/>
              <p:nvPr/>
            </p:nvSpPr>
            <p:spPr>
              <a:xfrm>
                <a:off x="6272925" y="2828425"/>
                <a:ext cx="1493700" cy="652800"/>
              </a:xfrm>
              <a:prstGeom prst="roundRect">
                <a:avLst>
                  <a:gd name="adj" fmla="val 13480"/>
                </a:avLst>
              </a:prstGeom>
              <a:solidFill>
                <a:srgbClr val="DD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세탁물을 빨리 수거해주세요.</a:t>
                </a:r>
                <a:endParaRPr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  <p:sp>
          <p:nvSpPr>
            <p:cNvPr id="280" name="Google Shape;280;p18"/>
            <p:cNvSpPr txBox="1"/>
            <p:nvPr/>
          </p:nvSpPr>
          <p:spPr>
            <a:xfrm>
              <a:off x="6198650" y="1176200"/>
              <a:ext cx="2046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[바로 전 사용자 휴대폰]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9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와이어프레임: 메인페이지 (알림 예약)</a:t>
            </a:r>
            <a:endParaRPr b="1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286" name="Google Shape;286;p19"/>
          <p:cNvGrpSpPr/>
          <p:nvPr/>
        </p:nvGrpSpPr>
        <p:grpSpPr>
          <a:xfrm>
            <a:off x="717650" y="1046892"/>
            <a:ext cx="2367900" cy="3840900"/>
            <a:chOff x="717650" y="1046892"/>
            <a:chExt cx="2367900" cy="3840900"/>
          </a:xfrm>
        </p:grpSpPr>
        <p:sp>
          <p:nvSpPr>
            <p:cNvPr id="287" name="Google Shape;287;p19"/>
            <p:cNvSpPr/>
            <p:nvPr/>
          </p:nvSpPr>
          <p:spPr>
            <a:xfrm>
              <a:off x="717650" y="1046892"/>
              <a:ext cx="2367900" cy="3840900"/>
            </a:xfrm>
            <a:prstGeom prst="roundRect">
              <a:avLst>
                <a:gd name="adj" fmla="val 4794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oto Sans KR" panose="020B0500000000000000" pitchFamily="34" charset="-128"/>
                <a:ea typeface="Noto Sans KR" panose="020B0500000000000000" pitchFamily="34" charset="-128"/>
              </a:endParaRPr>
            </a:p>
          </p:txBody>
        </p:sp>
        <p:sp>
          <p:nvSpPr>
            <p:cNvPr id="288" name="Google Shape;288;p19"/>
            <p:cNvSpPr txBox="1"/>
            <p:nvPr/>
          </p:nvSpPr>
          <p:spPr>
            <a:xfrm>
              <a:off x="935900" y="1072644"/>
              <a:ext cx="1931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latin typeface="Noto Sans KR" panose="020B0500000000000000" pitchFamily="34" charset="-128"/>
                  <a:ea typeface="Noto Sans KR" panose="020B0500000000000000" pitchFamily="34" charset="-128"/>
                  <a:cs typeface="Noto Sans ExtraBold"/>
                  <a:sym typeface="Noto Sans ExtraBold"/>
                </a:rPr>
                <a:t>런드리 정글</a:t>
              </a:r>
              <a:endParaRPr sz="1600"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endParaRPr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9973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325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2131675" y="1576400"/>
              <a:ext cx="596400" cy="283500"/>
            </a:xfrm>
            <a:prstGeom prst="roundRect">
              <a:avLst>
                <a:gd name="adj" fmla="val 16667"/>
              </a:avLst>
            </a:prstGeom>
            <a:solidFill>
              <a:srgbClr val="2319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326</a:t>
              </a:r>
              <a:endParaRPr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grpSp>
          <p:nvGrpSpPr>
            <p:cNvPr id="291" name="Google Shape;291;p19"/>
            <p:cNvGrpSpPr/>
            <p:nvPr/>
          </p:nvGrpSpPr>
          <p:grpSpPr>
            <a:xfrm>
              <a:off x="891881" y="1900454"/>
              <a:ext cx="810338" cy="1093192"/>
              <a:chOff x="891881" y="2129054"/>
              <a:chExt cx="810338" cy="1093192"/>
            </a:xfrm>
          </p:grpSpPr>
          <p:pic>
            <p:nvPicPr>
              <p:cNvPr id="292" name="Google Shape;292;p19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93" name="Google Shape;293;p19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295" name="Google Shape;295;p19"/>
            <p:cNvGrpSpPr/>
            <p:nvPr/>
          </p:nvGrpSpPr>
          <p:grpSpPr>
            <a:xfrm>
              <a:off x="1850633" y="1900454"/>
              <a:ext cx="1139056" cy="1093192"/>
              <a:chOff x="1850633" y="2129054"/>
              <a:chExt cx="1139056" cy="1093192"/>
            </a:xfrm>
          </p:grpSpPr>
          <p:pic>
            <p:nvPicPr>
              <p:cNvPr id="296" name="Google Shape;296;p19"/>
              <p:cNvPicPr preferRelativeResize="0"/>
              <p:nvPr/>
            </p:nvPicPr>
            <p:blipFill rotWithShape="1">
              <a:blip r:embed="rId3">
                <a:alphaModFix/>
              </a:blip>
              <a:srcRect l="4132" t="30256" r="49178" b="27438"/>
              <a:stretch/>
            </p:blipFill>
            <p:spPr>
              <a:xfrm>
                <a:off x="1850633" y="2129054"/>
                <a:ext cx="1139056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97" name="Google Shape;297;p19"/>
              <p:cNvSpPr txBox="1"/>
              <p:nvPr/>
            </p:nvSpPr>
            <p:spPr>
              <a:xfrm>
                <a:off x="2065836" y="2514100"/>
                <a:ext cx="728100" cy="323100"/>
              </a:xfrm>
              <a:prstGeom prst="rect">
                <a:avLst/>
              </a:prstGeom>
              <a:solidFill>
                <a:srgbClr val="D9EAD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274E13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사용가능</a:t>
                </a:r>
                <a:endParaRPr sz="900">
                  <a:solidFill>
                    <a:srgbClr val="274E13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2097175" y="2281688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세탁기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299" name="Google Shape;299;p19"/>
            <p:cNvGrpSpPr/>
            <p:nvPr/>
          </p:nvGrpSpPr>
          <p:grpSpPr>
            <a:xfrm>
              <a:off x="891881" y="3183504"/>
              <a:ext cx="810338" cy="1093192"/>
              <a:chOff x="891881" y="2129054"/>
              <a:chExt cx="810338" cy="1093192"/>
            </a:xfrm>
          </p:grpSpPr>
          <p:pic>
            <p:nvPicPr>
              <p:cNvPr id="300" name="Google Shape;300;p19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1" name="Google Shape;301;p19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grpSp>
          <p:nvGrpSpPr>
            <p:cNvPr id="303" name="Google Shape;303;p19"/>
            <p:cNvGrpSpPr/>
            <p:nvPr/>
          </p:nvGrpSpPr>
          <p:grpSpPr>
            <a:xfrm>
              <a:off x="2014981" y="3183504"/>
              <a:ext cx="810338" cy="1093192"/>
              <a:chOff x="891881" y="2129054"/>
              <a:chExt cx="810338" cy="1093192"/>
            </a:xfrm>
          </p:grpSpPr>
          <p:pic>
            <p:nvPicPr>
              <p:cNvPr id="304" name="Google Shape;304;p19"/>
              <p:cNvPicPr preferRelativeResize="0"/>
              <p:nvPr/>
            </p:nvPicPr>
            <p:blipFill rotWithShape="1">
              <a:blip r:embed="rId3">
                <a:alphaModFix/>
              </a:blip>
              <a:srcRect l="54577" t="30256" r="12206" b="27438"/>
              <a:stretch/>
            </p:blipFill>
            <p:spPr>
              <a:xfrm>
                <a:off x="891881" y="2129054"/>
                <a:ext cx="810338" cy="1093192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5" name="Google Shape;305;p19"/>
              <p:cNvSpPr txBox="1"/>
              <p:nvPr/>
            </p:nvSpPr>
            <p:spPr>
              <a:xfrm>
                <a:off x="933000" y="2463500"/>
                <a:ext cx="728100" cy="461700"/>
              </a:xfrm>
              <a:prstGeom prst="rect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사용중(남)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900">
                    <a:solidFill>
                      <a:srgbClr val="660000"/>
                    </a:solidFill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20:00</a:t>
                </a:r>
                <a:endParaRPr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962875" y="2293050"/>
                <a:ext cx="665400" cy="1467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100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SemiBold"/>
                    <a:sym typeface="Noto Sans SemiBold"/>
                  </a:rPr>
                  <a:t>건조기</a:t>
                </a:r>
                <a:endParaRPr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endParaRPr>
              </a:p>
            </p:txBody>
          </p:sp>
        </p:grpSp>
        <p:sp>
          <p:nvSpPr>
            <p:cNvPr id="307" name="Google Shape;307;p19"/>
            <p:cNvSpPr/>
            <p:nvPr/>
          </p:nvSpPr>
          <p:spPr>
            <a:xfrm>
              <a:off x="836875" y="4412175"/>
              <a:ext cx="917400" cy="283500"/>
            </a:xfrm>
            <a:prstGeom prst="roundRect">
              <a:avLst>
                <a:gd name="adj" fmla="val 16667"/>
              </a:avLst>
            </a:prstGeom>
            <a:solidFill>
              <a:srgbClr val="1BD6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세탁 예약</a:t>
              </a:r>
              <a:endParaRPr b="1" dirty="0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1961450" y="4412175"/>
              <a:ext cx="917400" cy="283500"/>
            </a:xfrm>
            <a:prstGeom prst="roundRect">
              <a:avLst>
                <a:gd name="adj" fmla="val 16667"/>
              </a:avLst>
            </a:prstGeom>
            <a:solidFill>
              <a:srgbClr val="FFDE3C"/>
            </a:solidFill>
            <a:ln w="28575" cap="flat" cmpd="sng">
              <a:solidFill>
                <a:srgbClr val="25FF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solidFill>
                    <a:schemeClr val="dk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건조 예약</a:t>
              </a:r>
              <a:endParaRPr b="1" dirty="0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  <p:cxnSp>
        <p:nvCxnSpPr>
          <p:cNvPr id="309" name="Google Shape;309;p19"/>
          <p:cNvCxnSpPr>
            <a:stCxn id="308" idx="3"/>
            <a:endCxn id="310" idx="1"/>
          </p:cNvCxnSpPr>
          <p:nvPr/>
        </p:nvCxnSpPr>
        <p:spPr>
          <a:xfrm rot="10800000" flipH="1">
            <a:off x="2878850" y="2967225"/>
            <a:ext cx="461100" cy="1586700"/>
          </a:xfrm>
          <a:prstGeom prst="straightConnector1">
            <a:avLst/>
          </a:prstGeom>
          <a:noFill/>
          <a:ln w="28575" cap="flat" cmpd="sng">
            <a:solidFill>
              <a:srgbClr val="25FF7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10" name="Google Shape;310;p19"/>
          <p:cNvSpPr/>
          <p:nvPr/>
        </p:nvSpPr>
        <p:spPr>
          <a:xfrm>
            <a:off x="3339800" y="1046892"/>
            <a:ext cx="2367900" cy="3840900"/>
          </a:xfrm>
          <a:prstGeom prst="roundRect">
            <a:avLst>
              <a:gd name="adj" fmla="val 479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311" name="Google Shape;311;p19"/>
          <p:cNvSpPr txBox="1"/>
          <p:nvPr/>
        </p:nvSpPr>
        <p:spPr>
          <a:xfrm>
            <a:off x="3558050" y="1072644"/>
            <a:ext cx="1931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rPr>
              <a:t>런드리 정글</a:t>
            </a:r>
            <a:endParaRPr sz="1600">
              <a:latin typeface="Noto Sans KR" panose="020B0500000000000000" pitchFamily="34" charset="-128"/>
              <a:ea typeface="Noto Sans KR" panose="020B0500000000000000" pitchFamily="34" charset="-128"/>
              <a:cs typeface="Noto Sans ExtraBold"/>
              <a:sym typeface="Noto Sans ExtraBold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3619525" y="1576400"/>
            <a:ext cx="596400" cy="283500"/>
          </a:xfrm>
          <a:prstGeom prst="roundRect">
            <a:avLst>
              <a:gd name="adj" fmla="val 16667"/>
            </a:avLst>
          </a:prstGeom>
          <a:solidFill>
            <a:srgbClr val="2319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325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313" name="Google Shape;313;p19"/>
          <p:cNvSpPr/>
          <p:nvPr/>
        </p:nvSpPr>
        <p:spPr>
          <a:xfrm>
            <a:off x="4753825" y="1576400"/>
            <a:ext cx="596400" cy="283500"/>
          </a:xfrm>
          <a:prstGeom prst="roundRect">
            <a:avLst>
              <a:gd name="adj" fmla="val 16667"/>
            </a:avLst>
          </a:prstGeom>
          <a:solidFill>
            <a:srgbClr val="23190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326</a:t>
            </a:r>
            <a:endParaRPr b="1">
              <a:solidFill>
                <a:schemeClr val="lt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314" name="Google Shape;314;p19"/>
          <p:cNvGrpSpPr/>
          <p:nvPr/>
        </p:nvGrpSpPr>
        <p:grpSpPr>
          <a:xfrm>
            <a:off x="3514031" y="1900454"/>
            <a:ext cx="810338" cy="1093192"/>
            <a:chOff x="891881" y="2129054"/>
            <a:chExt cx="810338" cy="1093192"/>
          </a:xfrm>
        </p:grpSpPr>
        <p:pic>
          <p:nvPicPr>
            <p:cNvPr id="315" name="Google Shape;315;p19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6" name="Google Shape;316;p19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세탁기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318" name="Google Shape;318;p19"/>
          <p:cNvGrpSpPr/>
          <p:nvPr/>
        </p:nvGrpSpPr>
        <p:grpSpPr>
          <a:xfrm>
            <a:off x="4472783" y="1900454"/>
            <a:ext cx="1139056" cy="1093192"/>
            <a:chOff x="1850633" y="2129054"/>
            <a:chExt cx="1139056" cy="1093192"/>
          </a:xfrm>
        </p:grpSpPr>
        <p:pic>
          <p:nvPicPr>
            <p:cNvPr id="319" name="Google Shape;319;p19"/>
            <p:cNvPicPr preferRelativeResize="0"/>
            <p:nvPr/>
          </p:nvPicPr>
          <p:blipFill rotWithShape="1">
            <a:blip r:embed="rId3">
              <a:alphaModFix/>
            </a:blip>
            <a:srcRect l="4132" t="30256" r="49178" b="27438"/>
            <a:stretch/>
          </p:blipFill>
          <p:spPr>
            <a:xfrm>
              <a:off x="1850633" y="2129054"/>
              <a:ext cx="1139056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0" name="Google Shape;320;p19"/>
            <p:cNvSpPr txBox="1"/>
            <p:nvPr/>
          </p:nvSpPr>
          <p:spPr>
            <a:xfrm>
              <a:off x="2065836" y="2514100"/>
              <a:ext cx="728100" cy="3231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274E13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사용가능</a:t>
              </a:r>
              <a:endParaRPr sz="900">
                <a:solidFill>
                  <a:srgbClr val="274E13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2097175" y="2281688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세탁기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322" name="Google Shape;322;p19"/>
          <p:cNvGrpSpPr/>
          <p:nvPr/>
        </p:nvGrpSpPr>
        <p:grpSpPr>
          <a:xfrm>
            <a:off x="3514031" y="3183504"/>
            <a:ext cx="810338" cy="1093192"/>
            <a:chOff x="891881" y="2129054"/>
            <a:chExt cx="810338" cy="1093192"/>
          </a:xfrm>
        </p:grpSpPr>
        <p:pic>
          <p:nvPicPr>
            <p:cNvPr id="323" name="Google Shape;323;p19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4" name="Google Shape;324;p19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건조기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grpSp>
        <p:nvGrpSpPr>
          <p:cNvPr id="326" name="Google Shape;326;p19"/>
          <p:cNvGrpSpPr/>
          <p:nvPr/>
        </p:nvGrpSpPr>
        <p:grpSpPr>
          <a:xfrm>
            <a:off x="4637131" y="3183504"/>
            <a:ext cx="810338" cy="1093192"/>
            <a:chOff x="891881" y="2129054"/>
            <a:chExt cx="810338" cy="1093192"/>
          </a:xfrm>
        </p:grpSpPr>
        <p:pic>
          <p:nvPicPr>
            <p:cNvPr id="327" name="Google Shape;327;p19"/>
            <p:cNvPicPr preferRelativeResize="0"/>
            <p:nvPr/>
          </p:nvPicPr>
          <p:blipFill rotWithShape="1">
            <a:blip r:embed="rId3">
              <a:alphaModFix/>
            </a:blip>
            <a:srcRect l="54577" t="30256" r="12206" b="27438"/>
            <a:stretch/>
          </p:blipFill>
          <p:spPr>
            <a:xfrm>
              <a:off x="891881" y="2129054"/>
              <a:ext cx="810338" cy="1093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8" name="Google Shape;328;p19"/>
            <p:cNvSpPr txBox="1"/>
            <p:nvPr/>
          </p:nvSpPr>
          <p:spPr>
            <a:xfrm>
              <a:off x="933000" y="2463500"/>
              <a:ext cx="728100" cy="4617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사용중(남)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>
                  <a:solidFill>
                    <a:srgbClr val="660000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20:00</a:t>
              </a:r>
              <a:endParaRPr sz="900">
                <a:solidFill>
                  <a:srgbClr val="66000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962875" y="2293050"/>
              <a:ext cx="665400" cy="1467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oto Sans KR" panose="020B0500000000000000" pitchFamily="34" charset="-128"/>
                  <a:ea typeface="Noto Sans KR" panose="020B0500000000000000" pitchFamily="34" charset="-128"/>
                  <a:cs typeface="Noto Sans SemiBold"/>
                  <a:sym typeface="Noto Sans SemiBold"/>
                </a:rPr>
                <a:t>건조기</a:t>
              </a:r>
              <a:endParaRPr sz="1000">
                <a:latin typeface="Noto Sans KR" panose="020B0500000000000000" pitchFamily="34" charset="-128"/>
                <a:ea typeface="Noto Sans KR" panose="020B0500000000000000" pitchFamily="34" charset="-128"/>
                <a:cs typeface="Noto Sans SemiBold"/>
                <a:sym typeface="Noto Sans SemiBold"/>
              </a:endParaRPr>
            </a:p>
          </p:txBody>
        </p:sp>
      </p:grpSp>
      <p:sp>
        <p:nvSpPr>
          <p:cNvPr id="330" name="Google Shape;330;p19"/>
          <p:cNvSpPr/>
          <p:nvPr/>
        </p:nvSpPr>
        <p:spPr>
          <a:xfrm>
            <a:off x="3459025" y="4412175"/>
            <a:ext cx="917400" cy="283500"/>
          </a:xfrm>
          <a:prstGeom prst="roundRect">
            <a:avLst>
              <a:gd name="adj" fmla="val 16667"/>
            </a:avLst>
          </a:prstGeom>
          <a:solidFill>
            <a:srgbClr val="1BD6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세탁 예약</a:t>
            </a:r>
            <a:endParaRPr b="1">
              <a:solidFill>
                <a:schemeClr val="dk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331" name="Google Shape;331;p19"/>
          <p:cNvSpPr/>
          <p:nvPr/>
        </p:nvSpPr>
        <p:spPr>
          <a:xfrm>
            <a:off x="3339800" y="1046892"/>
            <a:ext cx="2367900" cy="3840900"/>
          </a:xfrm>
          <a:prstGeom prst="roundRect">
            <a:avLst>
              <a:gd name="adj" fmla="val 4794"/>
            </a:avLst>
          </a:prstGeom>
          <a:solidFill>
            <a:srgbClr val="000000">
              <a:alpha val="72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332" name="Google Shape;332;p19"/>
          <p:cNvSpPr/>
          <p:nvPr/>
        </p:nvSpPr>
        <p:spPr>
          <a:xfrm>
            <a:off x="4583600" y="4412175"/>
            <a:ext cx="917400" cy="283500"/>
          </a:xfrm>
          <a:prstGeom prst="roundRect">
            <a:avLst>
              <a:gd name="adj" fmla="val 16667"/>
            </a:avLst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예약 취소</a:t>
            </a:r>
            <a:endParaRPr b="1">
              <a:solidFill>
                <a:schemeClr val="dk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grpSp>
        <p:nvGrpSpPr>
          <p:cNvPr id="333" name="Google Shape;333;p19"/>
          <p:cNvGrpSpPr/>
          <p:nvPr/>
        </p:nvGrpSpPr>
        <p:grpSpPr>
          <a:xfrm>
            <a:off x="5658800" y="1377450"/>
            <a:ext cx="3126001" cy="2907202"/>
            <a:chOff x="5658800" y="994425"/>
            <a:chExt cx="3126001" cy="2907202"/>
          </a:xfrm>
        </p:grpSpPr>
        <p:grpSp>
          <p:nvGrpSpPr>
            <p:cNvPr id="334" name="Google Shape;334;p19"/>
            <p:cNvGrpSpPr/>
            <p:nvPr/>
          </p:nvGrpSpPr>
          <p:grpSpPr>
            <a:xfrm>
              <a:off x="5658800" y="1576400"/>
              <a:ext cx="3126001" cy="2325227"/>
              <a:chOff x="5707700" y="1576400"/>
              <a:chExt cx="3126001" cy="2325227"/>
            </a:xfrm>
          </p:grpSpPr>
          <p:pic>
            <p:nvPicPr>
              <p:cNvPr id="335" name="Google Shape;335;p19"/>
              <p:cNvPicPr preferRelativeResize="0"/>
              <p:nvPr/>
            </p:nvPicPr>
            <p:blipFill rotWithShape="1">
              <a:blip r:embed="rId4">
                <a:alphaModFix/>
              </a:blip>
              <a:srcRect b="57607"/>
              <a:stretch/>
            </p:blipFill>
            <p:spPr>
              <a:xfrm>
                <a:off x="5707700" y="1576400"/>
                <a:ext cx="3126001" cy="232522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6" name="Google Shape;336;p19"/>
              <p:cNvSpPr/>
              <p:nvPr/>
            </p:nvSpPr>
            <p:spPr>
              <a:xfrm>
                <a:off x="6272925" y="2828425"/>
                <a:ext cx="1493700" cy="652800"/>
              </a:xfrm>
              <a:prstGeom prst="roundRect">
                <a:avLst>
                  <a:gd name="adj" fmla="val 13480"/>
                </a:avLst>
              </a:prstGeom>
              <a:solidFill>
                <a:srgbClr val="DDDD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dirty="0">
                    <a:latin typeface="Noto Sans KR" panose="020B0500000000000000" pitchFamily="34" charset="-128"/>
                    <a:ea typeface="Noto Sans KR" panose="020B0500000000000000" pitchFamily="34" charset="-128"/>
                    <a:cs typeface="Noto Sans Medium"/>
                    <a:sym typeface="Noto Sans Medium"/>
                  </a:rPr>
                  <a:t>사용 가능 건조기 안내. 확인하세요</a:t>
                </a:r>
                <a:endParaRPr dirty="0">
                  <a:latin typeface="Noto Sans KR" panose="020B0500000000000000" pitchFamily="34" charset="-128"/>
                  <a:ea typeface="Noto Sans KR" panose="020B0500000000000000" pitchFamily="34" charset="-128"/>
                  <a:cs typeface="Noto Sans Medium"/>
                  <a:sym typeface="Noto Sans Medium"/>
                </a:endParaRPr>
              </a:p>
            </p:txBody>
          </p:sp>
        </p:grpSp>
        <p:sp>
          <p:nvSpPr>
            <p:cNvPr id="337" name="Google Shape;337;p19"/>
            <p:cNvSpPr txBox="1"/>
            <p:nvPr/>
          </p:nvSpPr>
          <p:spPr>
            <a:xfrm>
              <a:off x="5899900" y="994425"/>
              <a:ext cx="252645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사용 가능 건조기가 생기면</a:t>
              </a:r>
              <a:endParaRPr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b="1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[본인 휴대폰]</a:t>
              </a:r>
              <a:endParaRPr b="1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0"/>
          <p:cNvSpPr txBox="1">
            <a:spLocks noGrp="1"/>
          </p:cNvSpPr>
          <p:nvPr>
            <p:ph type="title"/>
          </p:nvPr>
        </p:nvSpPr>
        <p:spPr>
          <a:xfrm>
            <a:off x="620100" y="331750"/>
            <a:ext cx="805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결과물 시연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sp>
        <p:nvSpPr>
          <p:cNvPr id="343" name="Google Shape;343;p20"/>
          <p:cNvSpPr txBox="1">
            <a:spLocks noGrp="1"/>
          </p:cNvSpPr>
          <p:nvPr>
            <p:ph type="subTitle" idx="4294967295"/>
          </p:nvPr>
        </p:nvSpPr>
        <p:spPr>
          <a:xfrm>
            <a:off x="4296750" y="2448475"/>
            <a:ext cx="4763400" cy="657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ko" b="1">
                <a:highlight>
                  <a:schemeClr val="lt1"/>
                </a:highlight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 </a:t>
            </a:r>
            <a:r>
              <a:rPr lang="ko" b="1" u="sng">
                <a:solidFill>
                  <a:schemeClr val="hlink"/>
                </a:solidFill>
                <a:highlight>
                  <a:schemeClr val="lt1"/>
                </a:highlight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  <a:hlinkClick r:id="rId3"/>
              </a:rPr>
              <a:t>http://laundry-jungle.com/</a:t>
            </a:r>
            <a:r>
              <a:rPr lang="ko" b="1">
                <a:solidFill>
                  <a:schemeClr val="dk1"/>
                </a:solidFill>
                <a:highlight>
                  <a:schemeClr val="lt1"/>
                </a:highlight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 </a:t>
            </a:r>
            <a:r>
              <a:rPr lang="ko" b="1">
                <a:solidFill>
                  <a:schemeClr val="lt1"/>
                </a:solidFill>
                <a:highlight>
                  <a:schemeClr val="lt1"/>
                </a:highlight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rPr>
              <a:t> </a:t>
            </a:r>
            <a:endParaRPr b="1">
              <a:solidFill>
                <a:schemeClr val="lt1"/>
              </a:solidFill>
              <a:highlight>
                <a:schemeClr val="lt1"/>
              </a:highlight>
              <a:latin typeface="Noto Sans KR" panose="020B0500000000000000" pitchFamily="34" charset="-128"/>
              <a:ea typeface="Noto Sans KR" panose="020B0500000000000000" pitchFamily="34" charset="-128"/>
              <a:cs typeface="Noto Sans"/>
              <a:sym typeface="Noto Sans"/>
            </a:endParaRPr>
          </a:p>
        </p:txBody>
      </p:sp>
      <p:pic>
        <p:nvPicPr>
          <p:cNvPr id="344" name="Google Shape;344;p20"/>
          <p:cNvPicPr preferRelativeResize="0"/>
          <p:nvPr/>
        </p:nvPicPr>
        <p:blipFill rotWithShape="1">
          <a:blip r:embed="rId4">
            <a:alphaModFix/>
          </a:blip>
          <a:srcRect r="724"/>
          <a:stretch/>
        </p:blipFill>
        <p:spPr>
          <a:xfrm>
            <a:off x="2936075" y="970275"/>
            <a:ext cx="1906562" cy="372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000" y="970275"/>
            <a:ext cx="2048815" cy="372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1"/>
          <p:cNvSpPr txBox="1">
            <a:spLocks noGrp="1"/>
          </p:cNvSpPr>
          <p:nvPr>
            <p:ph type="ctrTitle"/>
          </p:nvPr>
        </p:nvSpPr>
        <p:spPr>
          <a:xfrm>
            <a:off x="311708" y="1978025"/>
            <a:ext cx="8520600" cy="9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rgbClr val="25FF7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 ExtraBold"/>
                <a:sym typeface="Noto Sans ExtraBold"/>
              </a:rPr>
              <a:t>감사합니다</a:t>
            </a:r>
            <a:endParaRPr b="1" dirty="0">
              <a:solidFill>
                <a:srgbClr val="25FF7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Noto Sans ExtraBold"/>
              <a:sym typeface="Noto Sans ExtraBold"/>
            </a:endParaRPr>
          </a:p>
        </p:txBody>
      </p:sp>
      <p:grpSp>
        <p:nvGrpSpPr>
          <p:cNvPr id="351" name="Google Shape;351;p21"/>
          <p:cNvGrpSpPr/>
          <p:nvPr/>
        </p:nvGrpSpPr>
        <p:grpSpPr>
          <a:xfrm>
            <a:off x="2568937" y="3088125"/>
            <a:ext cx="4006127" cy="414699"/>
            <a:chOff x="2367348" y="3223000"/>
            <a:chExt cx="4006127" cy="414699"/>
          </a:xfrm>
        </p:grpSpPr>
        <p:pic>
          <p:nvPicPr>
            <p:cNvPr id="352" name="Google Shape;35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67348" y="3273575"/>
              <a:ext cx="283750" cy="283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21"/>
            <p:cNvSpPr txBox="1"/>
            <p:nvPr/>
          </p:nvSpPr>
          <p:spPr>
            <a:xfrm>
              <a:off x="2579975" y="3223000"/>
              <a:ext cx="3793500" cy="414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 dirty="0">
                  <a:solidFill>
                    <a:schemeClr val="lt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Noto Sans"/>
                  <a:sym typeface="Noto Sans"/>
                </a:rPr>
                <a:t>Team Laundry-jungle (손창한, 염혜지, 이현홍)</a:t>
              </a:r>
              <a:endParaRPr sz="1300" dirty="0">
                <a:solidFill>
                  <a:schemeClr val="lt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Noto Sans"/>
                <a:sym typeface="Noto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708</Words>
  <Application>Microsoft Macintosh PowerPoint</Application>
  <PresentationFormat>화면 슬라이드 쇼(16:9)</PresentationFormat>
  <Paragraphs>204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Noto Sans KR</vt:lpstr>
      <vt:lpstr>Simple Light</vt:lpstr>
      <vt:lpstr>런드리 정글</vt:lpstr>
      <vt:lpstr>기획 의도</vt:lpstr>
      <vt:lpstr>와이어프레임: 로그인</vt:lpstr>
      <vt:lpstr>와이어프레임: 메인페이지 (사용하기)</vt:lpstr>
      <vt:lpstr>와이어프레임: 메인페이지 (사용종료, 확인)</vt:lpstr>
      <vt:lpstr>와이어프레임: 메인페이지 (수거 요청)</vt:lpstr>
      <vt:lpstr>와이어프레임: 메인페이지 (알림 예약)</vt:lpstr>
      <vt:lpstr>결과물 시연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런드리 정글</dc:title>
  <cp:lastModifiedBy>SON CHANGHAN</cp:lastModifiedBy>
  <cp:revision>1</cp:revision>
  <dcterms:modified xsi:type="dcterms:W3CDTF">2022-10-27T03:01:23Z</dcterms:modified>
</cp:coreProperties>
</file>